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7"/>
  </p:notesMasterIdLst>
  <p:sldIdLst>
    <p:sldId id="334" r:id="rId2"/>
    <p:sldId id="335" r:id="rId3"/>
    <p:sldId id="302" r:id="rId4"/>
    <p:sldId id="364" r:id="rId5"/>
    <p:sldId id="361" r:id="rId6"/>
    <p:sldId id="362" r:id="rId7"/>
    <p:sldId id="363" r:id="rId8"/>
    <p:sldId id="365" r:id="rId9"/>
    <p:sldId id="368" r:id="rId10"/>
    <p:sldId id="367" r:id="rId11"/>
    <p:sldId id="375" r:id="rId12"/>
    <p:sldId id="378" r:id="rId13"/>
    <p:sldId id="376" r:id="rId14"/>
    <p:sldId id="380" r:id="rId15"/>
    <p:sldId id="379" r:id="rId16"/>
    <p:sldId id="377" r:id="rId17"/>
    <p:sldId id="366" r:id="rId18"/>
    <p:sldId id="369" r:id="rId19"/>
    <p:sldId id="374" r:id="rId20"/>
    <p:sldId id="370" r:id="rId21"/>
    <p:sldId id="371" r:id="rId22"/>
    <p:sldId id="373" r:id="rId23"/>
    <p:sldId id="372" r:id="rId24"/>
    <p:sldId id="356" r:id="rId25"/>
    <p:sldId id="2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A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06" autoAdjust="0"/>
    <p:restoredTop sz="81806" autoAdjust="0"/>
  </p:normalViewPr>
  <p:slideViewPr>
    <p:cSldViewPr snapToGrid="0" snapToObjects="1">
      <p:cViewPr varScale="1">
        <p:scale>
          <a:sx n="101" d="100"/>
          <a:sy n="101" d="100"/>
        </p:scale>
        <p:origin x="18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53808-2BED-E04A-B4A2-C3308371D86A}" type="datetimeFigureOut">
              <a:rPr lang="en-US" smtClean="0"/>
              <a:t>6/16/20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02049-1778-5D4A-A839-52F86A5A9E27}" type="slidenum">
              <a:rPr lang="en-US" smtClean="0"/>
              <a:t>‹#›</a:t>
            </a:fld>
            <a:endParaRPr lang="en-US"/>
          </a:p>
        </p:txBody>
      </p:sp>
    </p:spTree>
    <p:extLst>
      <p:ext uri="{BB962C8B-B14F-4D97-AF65-F5344CB8AC3E}">
        <p14:creationId xmlns:p14="http://schemas.microsoft.com/office/powerpoint/2010/main" val="4017382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711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library(educ7610)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library(</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tidyverse</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data(</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gss</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gss</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 mutate(</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gss</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log_income</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 log(income06),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log_educ</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 log(educ)) %&gt;%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mutate(</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log_income</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 furniture::washer(</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log_income</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is.na</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is.nan</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is.infinite</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log_educ</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 furniture::washer(</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log_educ</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is.nan</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is.infinite</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library(</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lavaan</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mod &lt;-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log_income</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 age +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log_educ</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sem</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(mod, data =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gss</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missing =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fiml</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fixed.x</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 FALSE) %&gt;%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library(mice)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impute_GSS</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&lt;-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gss</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%&gt;%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select(</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log_income</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age,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log_educ</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%&gt;%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mice(m = 5,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maxit</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 50, method =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pmm</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seed = 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fit &lt;- with(data =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impute_GSS</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exp =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lm</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log_income</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 ~ age + </a:t>
            </a:r>
            <a:r>
              <a:rPr lang="en-US" sz="1200" i="0" dirty="0" err="1">
                <a:solidFill>
                  <a:schemeClr val="accent6"/>
                </a:solidFill>
                <a:latin typeface="Menlo" panose="020B0609030804020204" pitchFamily="49" charset="0"/>
                <a:ea typeface="Menlo" panose="020B0609030804020204" pitchFamily="49" charset="0"/>
                <a:cs typeface="Menlo" panose="020B0609030804020204" pitchFamily="49" charset="0"/>
              </a:rPr>
              <a:t>log_educ</a:t>
            </a: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combine &lt;- pool(fit)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6"/>
                </a:solidFill>
                <a:latin typeface="Menlo" panose="020B0609030804020204" pitchFamily="49" charset="0"/>
                <a:ea typeface="Menlo" panose="020B0609030804020204" pitchFamily="49" charset="0"/>
                <a:cs typeface="Menlo" panose="020B0609030804020204" pitchFamily="49" charset="0"/>
              </a:rPr>
              <a:t>summary(combine)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801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C02049-1778-5D4A-A839-52F86A5A9E27}" type="slidenum">
              <a:rPr lang="en-US" smtClean="0"/>
              <a:t>11</a:t>
            </a:fld>
            <a:endParaRPr lang="en-US"/>
          </a:p>
        </p:txBody>
      </p:sp>
    </p:spTree>
    <p:extLst>
      <p:ext uri="{BB962C8B-B14F-4D97-AF65-F5344CB8AC3E}">
        <p14:creationId xmlns:p14="http://schemas.microsoft.com/office/powerpoint/2010/main" val="1571003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C02049-1778-5D4A-A839-52F86A5A9E27}" type="slidenum">
              <a:rPr lang="en-US" smtClean="0"/>
              <a:t>13</a:t>
            </a:fld>
            <a:endParaRPr lang="en-US"/>
          </a:p>
        </p:txBody>
      </p:sp>
    </p:spTree>
    <p:extLst>
      <p:ext uri="{BB962C8B-B14F-4D97-AF65-F5344CB8AC3E}">
        <p14:creationId xmlns:p14="http://schemas.microsoft.com/office/powerpoint/2010/main" val="1035444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C02049-1778-5D4A-A839-52F86A5A9E27}" type="slidenum">
              <a:rPr lang="en-US" smtClean="0"/>
              <a:t>14</a:t>
            </a:fld>
            <a:endParaRPr lang="en-US"/>
          </a:p>
        </p:txBody>
      </p:sp>
    </p:spTree>
    <p:extLst>
      <p:ext uri="{BB962C8B-B14F-4D97-AF65-F5344CB8AC3E}">
        <p14:creationId xmlns:p14="http://schemas.microsoft.com/office/powerpoint/2010/main" val="879753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008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574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225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945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681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140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088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722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Escalante Petrified Forest State Park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260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44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287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841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177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library(</a:t>
            </a:r>
            <a:r>
              <a:rPr lang="en-US" dirty="0" err="1"/>
              <a:t>tidyverse</a:t>
            </a:r>
            <a:r>
              <a:rPr lang="en-US" dirty="0"/>
              <a:t>)</a:t>
            </a:r>
          </a:p>
          <a:p>
            <a:endParaRPr lang="en-US" dirty="0"/>
          </a:p>
          <a:p>
            <a:r>
              <a:rPr lang="en-US" dirty="0" err="1"/>
              <a:t>set.seed</a:t>
            </a:r>
            <a:r>
              <a:rPr lang="en-US" dirty="0"/>
              <a:t>(843)</a:t>
            </a:r>
          </a:p>
          <a:p>
            <a:r>
              <a:rPr lang="en-US" dirty="0" err="1"/>
              <a:t>df</a:t>
            </a:r>
            <a:r>
              <a:rPr lang="en-US" dirty="0"/>
              <a:t> &lt;- </a:t>
            </a:r>
            <a:r>
              <a:rPr lang="en-US" dirty="0" err="1"/>
              <a:t>data_frame</a:t>
            </a:r>
            <a:r>
              <a:rPr lang="en-US" dirty="0"/>
              <a:t>(</a:t>
            </a:r>
          </a:p>
          <a:p>
            <a:r>
              <a:rPr lang="en-US" dirty="0"/>
              <a:t>  x1 = </a:t>
            </a:r>
            <a:r>
              <a:rPr lang="en-US" dirty="0" err="1"/>
              <a:t>runif</a:t>
            </a:r>
            <a:r>
              <a:rPr lang="en-US" dirty="0"/>
              <a:t>(100),</a:t>
            </a:r>
          </a:p>
          <a:p>
            <a:r>
              <a:rPr lang="en-US" dirty="0"/>
              <a:t>  x2 = </a:t>
            </a:r>
            <a:r>
              <a:rPr lang="en-US" dirty="0" err="1"/>
              <a:t>rbinom</a:t>
            </a:r>
            <a:r>
              <a:rPr lang="en-US" dirty="0"/>
              <a:t>(100, 1, .5),</a:t>
            </a:r>
          </a:p>
          <a:p>
            <a:r>
              <a:rPr lang="en-US" dirty="0"/>
              <a:t>  y = x1 + x2 + 2*x1*x2 + </a:t>
            </a:r>
            <a:r>
              <a:rPr lang="en-US" dirty="0" err="1"/>
              <a:t>rnorm</a:t>
            </a:r>
            <a:r>
              <a:rPr lang="en-US" dirty="0"/>
              <a:t>(100)</a:t>
            </a:r>
          </a:p>
          <a:p>
            <a:r>
              <a:rPr lang="en-US" dirty="0"/>
              <a:t>)</a:t>
            </a:r>
          </a:p>
          <a:p>
            <a:endParaRPr lang="en-US" dirty="0"/>
          </a:p>
          <a:p>
            <a:r>
              <a:rPr lang="en-US" dirty="0" err="1"/>
              <a:t>df</a:t>
            </a:r>
            <a:r>
              <a:rPr lang="en-US" dirty="0"/>
              <a:t> %&gt;%</a:t>
            </a:r>
          </a:p>
          <a:p>
            <a:r>
              <a:rPr lang="en-US" dirty="0"/>
              <a:t>  mutate(x2_cat = factor(x2)) %&gt;%</a:t>
            </a:r>
          </a:p>
          <a:p>
            <a:r>
              <a:rPr lang="en-US" dirty="0"/>
              <a:t>  </a:t>
            </a:r>
            <a:r>
              <a:rPr lang="en-US" dirty="0" err="1"/>
              <a:t>ggplot</a:t>
            </a:r>
            <a:r>
              <a:rPr lang="en-US" dirty="0"/>
              <a:t>(</a:t>
            </a:r>
            <a:r>
              <a:rPr lang="en-US" dirty="0" err="1"/>
              <a:t>aes</a:t>
            </a:r>
            <a:r>
              <a:rPr lang="en-US" dirty="0"/>
              <a:t>(x1, y, group = x2_cat, color = x2_cat)) +</a:t>
            </a:r>
          </a:p>
          <a:p>
            <a:r>
              <a:rPr lang="en-US" dirty="0"/>
              <a:t>    </a:t>
            </a:r>
            <a:r>
              <a:rPr lang="en-US" dirty="0" err="1"/>
              <a:t>geom_point</a:t>
            </a:r>
            <a:r>
              <a:rPr lang="en-US" dirty="0"/>
              <a:t>() +</a:t>
            </a:r>
          </a:p>
          <a:p>
            <a:r>
              <a:rPr lang="en-US" dirty="0"/>
              <a:t>    </a:t>
            </a:r>
            <a:r>
              <a:rPr lang="en-US" dirty="0" err="1"/>
              <a:t>geom_smooth</a:t>
            </a:r>
            <a:r>
              <a:rPr lang="en-US" dirty="0"/>
              <a:t>(method = "</a:t>
            </a:r>
            <a:r>
              <a:rPr lang="en-US" dirty="0" err="1"/>
              <a:t>lm</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85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727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6A86A-7E4A-3C48-B2A1-2DF2756BB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83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12DC49-C670-974F-B190-E41673B9A07F}"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3002145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12DC49-C670-974F-B190-E41673B9A07F}"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3783563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12DC49-C670-974F-B190-E41673B9A07F}"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264885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12DC49-C670-974F-B190-E41673B9A07F}"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4035603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12DC49-C670-974F-B190-E41673B9A07F}"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4140195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12DC49-C670-974F-B190-E41673B9A07F}"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3208928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12DC49-C670-974F-B190-E41673B9A07F}" type="datetimeFigureOut">
              <a:rPr lang="en-US" smtClean="0"/>
              <a:t>6/16/20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310276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12DC49-C670-974F-B190-E41673B9A07F}" type="datetimeFigureOut">
              <a:rPr lang="en-US" smtClean="0"/>
              <a:t>6/16/20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2665904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12DC49-C670-974F-B190-E41673B9A07F}" type="datetimeFigureOut">
              <a:rPr lang="en-US" smtClean="0"/>
              <a:t>6/16/20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1103681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12DC49-C670-974F-B190-E41673B9A07F}"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154715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12DC49-C670-974F-B190-E41673B9A07F}"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BC3928-1E09-6148-A81F-87CAAD32FCC6}" type="slidenum">
              <a:rPr lang="en-US" smtClean="0"/>
              <a:t>‹#›</a:t>
            </a:fld>
            <a:endParaRPr lang="en-US"/>
          </a:p>
        </p:txBody>
      </p:sp>
    </p:spTree>
    <p:extLst>
      <p:ext uri="{BB962C8B-B14F-4D97-AF65-F5344CB8AC3E}">
        <p14:creationId xmlns:p14="http://schemas.microsoft.com/office/powerpoint/2010/main" val="192391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2DC49-C670-974F-B190-E41673B9A07F}" type="datetimeFigureOut">
              <a:rPr lang="en-US" smtClean="0"/>
              <a:t>6/16/20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BC3928-1E09-6148-A81F-87CAAD32FCC6}" type="slidenum">
              <a:rPr lang="en-US" smtClean="0"/>
              <a:t>‹#›</a:t>
            </a:fld>
            <a:endParaRPr lang="en-US"/>
          </a:p>
        </p:txBody>
      </p:sp>
    </p:spTree>
    <p:extLst>
      <p:ext uri="{BB962C8B-B14F-4D97-AF65-F5344CB8AC3E}">
        <p14:creationId xmlns:p14="http://schemas.microsoft.com/office/powerpoint/2010/main" val="33389761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rpubs.com/m_dev/likert_summary"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ommunity.rstudio.com/t/log-transforming-data-with-zeros/51482/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analyticsvidhya.com/blog/2016/03/tutorial-powerful-packages-imputing-missing-values/#:~:text=MICE%20Package,of%20uncertainty%20in%20missing%20values.&amp;text=By%20default%2C%20linear%20regression%20is%20used%20to%20predict%20continuous%20missing%20values." TargetMode="External"/><Relationship Id="rId2" Type="http://schemas.openxmlformats.org/officeDocument/2006/relationships/hyperlink" Target="https://www.researchgate.net/profile/Daniel_Newman9/publication/268686755_Missing_Data/links/54737cf50cf2778985abb52b/Missing-Data.pdf" TargetMode="External"/><Relationship Id="rId1" Type="http://schemas.openxmlformats.org/officeDocument/2006/relationships/slideLayout" Target="../slideLayouts/slideLayout2.xml"/><Relationship Id="rId4" Type="http://schemas.openxmlformats.org/officeDocument/2006/relationships/hyperlink" Target="https://www.statistical-thinking.com/post/fiml-regressio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100000">
              <a:schemeClr val="accent1">
                <a:lumMod val="20000"/>
                <a:lumOff val="8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8E724-95E2-8749-B530-6B15BA0641E0}"/>
              </a:ext>
            </a:extLst>
          </p:cNvPr>
          <p:cNvSpPr>
            <a:spLocks noGrp="1"/>
          </p:cNvSpPr>
          <p:nvPr>
            <p:ph type="ctrTitle"/>
          </p:nvPr>
        </p:nvSpPr>
        <p:spPr>
          <a:xfrm>
            <a:off x="970208" y="995790"/>
            <a:ext cx="10543505" cy="2192216"/>
          </a:xfrm>
        </p:spPr>
        <p:txBody>
          <a:bodyPr>
            <a:noAutofit/>
          </a:bodyPr>
          <a:lstStyle/>
          <a:p>
            <a:pPr algn="l"/>
            <a:r>
              <a:rPr lang="en-US" sz="88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Missing Data </a:t>
            </a:r>
            <a:br>
              <a:rPr lang="en-US" sz="88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br>
            <a:r>
              <a:rPr lang="en-US" sz="54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&amp; Other Real-World Problems</a:t>
            </a:r>
            <a:endParaRPr lang="en-US" sz="36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DBA75D46-614D-1D43-AB4C-A52F2DD90169}"/>
              </a:ext>
            </a:extLst>
          </p:cNvPr>
          <p:cNvSpPr>
            <a:spLocks noGrp="1"/>
          </p:cNvSpPr>
          <p:nvPr>
            <p:ph type="subTitle" idx="1"/>
          </p:nvPr>
        </p:nvSpPr>
        <p:spPr>
          <a:xfrm>
            <a:off x="970208" y="5323840"/>
            <a:ext cx="9144000" cy="1205749"/>
          </a:xfrm>
        </p:spPr>
        <p:txBody>
          <a:bodyPr>
            <a:normAutofit fontScale="77500" lnSpcReduction="20000"/>
          </a:bodyPr>
          <a:lstStyle/>
          <a:p>
            <a:pPr algn="l"/>
            <a:endParaRPr lang="en-US" sz="2000" dirty="0">
              <a:latin typeface="Tahoma" panose="020B0604030504040204" pitchFamily="34" charset="0"/>
              <a:ea typeface="Tahoma" panose="020B0604030504040204" pitchFamily="34" charset="0"/>
              <a:cs typeface="Tahoma" panose="020B0604030504040204" pitchFamily="34" charset="0"/>
            </a:endParaRPr>
          </a:p>
          <a:p>
            <a:pPr algn="l"/>
            <a:endParaRPr lang="en-US" sz="2000" dirty="0">
              <a:latin typeface="Tahoma" panose="020B0604030504040204" pitchFamily="34" charset="0"/>
              <a:ea typeface="Tahoma" panose="020B0604030504040204" pitchFamily="34" charset="0"/>
              <a:cs typeface="Tahoma" panose="020B0604030504040204" pitchFamily="34" charset="0"/>
            </a:endParaRPr>
          </a:p>
          <a:p>
            <a:pPr algn="l"/>
            <a:r>
              <a:rPr lang="en-US" sz="2300" dirty="0">
                <a:latin typeface="Tahoma" panose="020B0604030504040204" pitchFamily="34" charset="0"/>
                <a:ea typeface="Tahoma" panose="020B0604030504040204" pitchFamily="34" charset="0"/>
                <a:cs typeface="Tahoma" panose="020B0604030504040204" pitchFamily="34" charset="0"/>
              </a:rPr>
              <a:t>Tyson S. Barrett, PhD</a:t>
            </a:r>
          </a:p>
          <a:p>
            <a:pPr algn="l"/>
            <a:r>
              <a:rPr lang="en-US" sz="2300" dirty="0">
                <a:latin typeface="Tahoma" panose="020B0604030504040204" pitchFamily="34" charset="0"/>
                <a:ea typeface="Tahoma" panose="020B0604030504040204" pitchFamily="34" charset="0"/>
                <a:cs typeface="Tahoma" panose="020B0604030504040204" pitchFamily="34" charset="0"/>
              </a:rPr>
              <a:t>Updated by Carly Fox</a:t>
            </a:r>
            <a:endParaRPr lang="en-US" sz="25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D0641E99-4881-F44A-9897-362E11FC5A26}"/>
              </a:ext>
            </a:extLst>
          </p:cNvPr>
          <p:cNvSpPr/>
          <p:nvPr/>
        </p:nvSpPr>
        <p:spPr>
          <a:xfrm>
            <a:off x="970208" y="682841"/>
            <a:ext cx="133882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EDUC 7610</a:t>
            </a:r>
          </a:p>
        </p:txBody>
      </p:sp>
    </p:spTree>
    <p:extLst>
      <p:ext uri="{BB962C8B-B14F-4D97-AF65-F5344CB8AC3E}">
        <p14:creationId xmlns:p14="http://schemas.microsoft.com/office/powerpoint/2010/main" val="2051148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1053296" y="365124"/>
            <a:ext cx="10181493" cy="1510567"/>
          </a:xfrm>
        </p:spPr>
        <p:txBody>
          <a:bodyPr>
            <a:noAutofit/>
          </a:bodyPr>
          <a:lstStyle/>
          <a:p>
            <a:r>
              <a:rPr lang="en-US" sz="4000" b="1" dirty="0">
                <a:solidFill>
                  <a:schemeClr val="accent1"/>
                </a:solidFill>
                <a:latin typeface="Georgia" panose="02040502050405020303" pitchFamily="18" charset="0"/>
              </a:rPr>
              <a:t>Examples of FIML and Multiple Imputation</a:t>
            </a:r>
          </a:p>
        </p:txBody>
      </p:sp>
      <p:sp>
        <p:nvSpPr>
          <p:cNvPr id="3" name="TextBox 2">
            <a:extLst>
              <a:ext uri="{FF2B5EF4-FFF2-40B4-BE49-F238E27FC236}">
                <a16:creationId xmlns:a16="http://schemas.microsoft.com/office/drawing/2014/main" id="{65248EF2-3199-446A-8454-38AAA2C86478}"/>
              </a:ext>
            </a:extLst>
          </p:cNvPr>
          <p:cNvSpPr txBox="1"/>
          <p:nvPr/>
        </p:nvSpPr>
        <p:spPr>
          <a:xfrm>
            <a:off x="1053296" y="2291786"/>
            <a:ext cx="9734309" cy="3539430"/>
          </a:xfrm>
          <a:prstGeom prst="rect">
            <a:avLst/>
          </a:prstGeom>
          <a:noFill/>
        </p:spPr>
        <p:txBody>
          <a:bodyPr wrap="square" rtlCol="0">
            <a:spAutoFit/>
          </a:bodyPr>
          <a:lstStyle/>
          <a:p>
            <a:r>
              <a:rPr lang="en-US" sz="2800" dirty="0"/>
              <a:t>You may recall from the previous in-class activity that the GSS dataset had missing data, but we used case-wise deletion to only examine observations with complete data</a:t>
            </a:r>
          </a:p>
          <a:p>
            <a:endParaRPr lang="en-US" sz="2800" dirty="0"/>
          </a:p>
          <a:p>
            <a:r>
              <a:rPr lang="en-US" sz="2800" dirty="0"/>
              <a:t>Let’s say we didn’t do that, how could we proceed using FIML or Multiple Imputation? </a:t>
            </a:r>
            <a:r>
              <a:rPr lang="en-US" sz="2800" i="1" dirty="0"/>
              <a:t>(Making the assumption that the data is MAR and, after applying a log transformation, now follows a normal distribution)</a:t>
            </a:r>
          </a:p>
        </p:txBody>
      </p:sp>
    </p:spTree>
    <p:extLst>
      <p:ext uri="{BB962C8B-B14F-4D97-AF65-F5344CB8AC3E}">
        <p14:creationId xmlns:p14="http://schemas.microsoft.com/office/powerpoint/2010/main" val="3338434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55CF7-33E9-4410-AB6F-F747EA37C8FD}"/>
              </a:ext>
            </a:extLst>
          </p:cNvPr>
          <p:cNvSpPr>
            <a:spLocks noGrp="1"/>
          </p:cNvSpPr>
          <p:nvPr>
            <p:ph type="title"/>
          </p:nvPr>
        </p:nvSpPr>
        <p:spPr/>
        <p:txBody>
          <a:bodyPr/>
          <a:lstStyle/>
          <a:p>
            <a:r>
              <a:rPr lang="en-US" b="1" dirty="0">
                <a:solidFill>
                  <a:schemeClr val="accent1"/>
                </a:solidFill>
                <a:latin typeface="Georgia" panose="02040502050405020303" pitchFamily="18" charset="0"/>
              </a:rPr>
              <a:t>FIML – with the GSS Dataset</a:t>
            </a:r>
          </a:p>
        </p:txBody>
      </p:sp>
      <p:sp>
        <p:nvSpPr>
          <p:cNvPr id="3" name="Content Placeholder 2">
            <a:extLst>
              <a:ext uri="{FF2B5EF4-FFF2-40B4-BE49-F238E27FC236}">
                <a16:creationId xmlns:a16="http://schemas.microsoft.com/office/drawing/2014/main" id="{56D6D45D-6EDE-42AC-AB42-0D540FF18072}"/>
              </a:ext>
            </a:extLst>
          </p:cNvPr>
          <p:cNvSpPr>
            <a:spLocks noGrp="1"/>
          </p:cNvSpPr>
          <p:nvPr>
            <p:ph idx="1"/>
          </p:nvPr>
        </p:nvSpPr>
        <p:spPr>
          <a:xfrm>
            <a:off x="838200" y="1690689"/>
            <a:ext cx="10515600" cy="1542842"/>
          </a:xfrm>
        </p:spPr>
        <p:txBody>
          <a:bodyPr/>
          <a:lstStyle/>
          <a:p>
            <a:pPr marL="0" indent="0">
              <a:buNone/>
            </a:pPr>
            <a:r>
              <a:rPr lang="en-US" dirty="0">
                <a:cs typeface="Courier New" panose="02070309020205020404" pitchFamily="49" charset="0"/>
              </a:rPr>
              <a:t>First we subset the GSS dataset to only include the numerical variables income, education and age; then we use the </a:t>
            </a:r>
            <a:r>
              <a:rPr lang="en-US" dirty="0" err="1">
                <a:cs typeface="Courier New" panose="02070309020205020404" pitchFamily="49" charset="0"/>
              </a:rPr>
              <a:t>lavaan</a:t>
            </a:r>
            <a:r>
              <a:rPr lang="en-US" dirty="0">
                <a:cs typeface="Courier New" panose="02070309020205020404" pitchFamily="49" charset="0"/>
              </a:rPr>
              <a:t> package to compute a regression with imputed missing values using FIML</a:t>
            </a:r>
          </a:p>
          <a:p>
            <a:pPr marL="0" indent="0">
              <a:buNone/>
            </a:pPr>
            <a:endParaRPr lang="en-US" dirty="0">
              <a:cs typeface="Courier New" panose="02070309020205020404" pitchFamily="49" charset="0"/>
            </a:endParaRPr>
          </a:p>
          <a:p>
            <a:pPr marL="0" indent="0">
              <a:buNone/>
            </a:pPr>
            <a:endParaRPr lang="en-US" dirty="0">
              <a:cs typeface="Courier New" panose="02070309020205020404" pitchFamily="49" charset="0"/>
            </a:endParaRPr>
          </a:p>
          <a:p>
            <a:pPr marL="0" indent="0">
              <a:buNone/>
            </a:pPr>
            <a:endParaRPr lang="en-US" dirty="0">
              <a:cs typeface="Courier New" panose="02070309020205020404" pitchFamily="49" charset="0"/>
            </a:endParaRPr>
          </a:p>
        </p:txBody>
      </p:sp>
      <p:sp>
        <p:nvSpPr>
          <p:cNvPr id="5" name="Rectangle 4">
            <a:extLst>
              <a:ext uri="{FF2B5EF4-FFF2-40B4-BE49-F238E27FC236}">
                <a16:creationId xmlns:a16="http://schemas.microsoft.com/office/drawing/2014/main" id="{A435A5D9-AA43-9340-A9BD-B2FDEAA4F2AC}"/>
              </a:ext>
            </a:extLst>
          </p:cNvPr>
          <p:cNvSpPr/>
          <p:nvPr/>
        </p:nvSpPr>
        <p:spPr>
          <a:xfrm>
            <a:off x="508000" y="3645571"/>
            <a:ext cx="11176000" cy="1569660"/>
          </a:xfrm>
          <a:prstGeom prst="rect">
            <a:avLst/>
          </a:prstGeom>
          <a:solidFill>
            <a:schemeClr val="tx1">
              <a:lumMod val="75000"/>
              <a:lumOff val="25000"/>
            </a:schemeClr>
          </a:solidFill>
        </p:spPr>
        <p:txBody>
          <a:bodyPr wrap="square">
            <a:spAutoFit/>
          </a:bodyPr>
          <a:lstStyle/>
          <a:p>
            <a:r>
              <a:rPr lang="en-US" sz="2400" dirty="0">
                <a:solidFill>
                  <a:schemeClr val="bg2"/>
                </a:solidFill>
                <a:latin typeface="Courier New" panose="02070309020205020404" pitchFamily="49" charset="0"/>
                <a:cs typeface="Courier New" panose="02070309020205020404" pitchFamily="49" charset="0"/>
              </a:rPr>
              <a:t>library(</a:t>
            </a:r>
            <a:r>
              <a:rPr lang="en-US" sz="2400" dirty="0" err="1">
                <a:solidFill>
                  <a:schemeClr val="bg2"/>
                </a:solidFill>
                <a:latin typeface="Courier New" panose="02070309020205020404" pitchFamily="49" charset="0"/>
                <a:cs typeface="Courier New" panose="02070309020205020404" pitchFamily="49" charset="0"/>
              </a:rPr>
              <a:t>lavaan</a:t>
            </a:r>
            <a:r>
              <a:rPr lang="en-US" sz="2400" dirty="0">
                <a:solidFill>
                  <a:schemeClr val="bg2"/>
                </a:solidFill>
                <a:latin typeface="Courier New" panose="02070309020205020404" pitchFamily="49" charset="0"/>
                <a:cs typeface="Courier New" panose="02070309020205020404" pitchFamily="49" charset="0"/>
              </a:rPr>
              <a:t>)</a:t>
            </a:r>
          </a:p>
          <a:p>
            <a:r>
              <a:rPr lang="en-US" sz="2400" dirty="0">
                <a:solidFill>
                  <a:schemeClr val="bg2"/>
                </a:solidFill>
                <a:latin typeface="Courier New" panose="02070309020205020404" pitchFamily="49" charset="0"/>
                <a:cs typeface="Courier New" panose="02070309020205020404" pitchFamily="49" charset="0"/>
              </a:rPr>
              <a:t>mod &lt;- '</a:t>
            </a:r>
            <a:r>
              <a:rPr lang="en-US" sz="2400" dirty="0" err="1">
                <a:solidFill>
                  <a:schemeClr val="bg2"/>
                </a:solidFill>
                <a:latin typeface="Courier New" panose="02070309020205020404" pitchFamily="49" charset="0"/>
                <a:cs typeface="Courier New" panose="02070309020205020404" pitchFamily="49" charset="0"/>
              </a:rPr>
              <a:t>log_income</a:t>
            </a:r>
            <a:r>
              <a:rPr lang="en-US" sz="2400" dirty="0">
                <a:solidFill>
                  <a:schemeClr val="bg2"/>
                </a:solidFill>
                <a:latin typeface="Courier New" panose="02070309020205020404" pitchFamily="49" charset="0"/>
                <a:cs typeface="Courier New" panose="02070309020205020404" pitchFamily="49" charset="0"/>
              </a:rPr>
              <a:t> ~ age + </a:t>
            </a:r>
            <a:r>
              <a:rPr lang="en-US" sz="2400" dirty="0" err="1">
                <a:solidFill>
                  <a:schemeClr val="bg2"/>
                </a:solidFill>
                <a:latin typeface="Courier New" panose="02070309020205020404" pitchFamily="49" charset="0"/>
                <a:cs typeface="Courier New" panose="02070309020205020404" pitchFamily="49" charset="0"/>
              </a:rPr>
              <a:t>log_educ</a:t>
            </a:r>
            <a:r>
              <a:rPr lang="en-US" sz="2400" dirty="0">
                <a:solidFill>
                  <a:schemeClr val="bg2"/>
                </a:solidFill>
                <a:latin typeface="Courier New" panose="02070309020205020404" pitchFamily="49" charset="0"/>
                <a:cs typeface="Courier New" panose="02070309020205020404" pitchFamily="49" charset="0"/>
              </a:rPr>
              <a:t>'</a:t>
            </a:r>
          </a:p>
          <a:p>
            <a:r>
              <a:rPr lang="en-US" sz="2400" dirty="0" err="1">
                <a:solidFill>
                  <a:schemeClr val="bg2"/>
                </a:solidFill>
                <a:latin typeface="Courier New" panose="02070309020205020404" pitchFamily="49" charset="0"/>
                <a:cs typeface="Courier New" panose="02070309020205020404" pitchFamily="49" charset="0"/>
              </a:rPr>
              <a:t>sem</a:t>
            </a:r>
            <a:r>
              <a:rPr lang="en-US" sz="2400" dirty="0">
                <a:solidFill>
                  <a:schemeClr val="bg2"/>
                </a:solidFill>
                <a:latin typeface="Courier New" panose="02070309020205020404" pitchFamily="49" charset="0"/>
                <a:cs typeface="Courier New" panose="02070309020205020404" pitchFamily="49" charset="0"/>
              </a:rPr>
              <a:t>(mod, data = </a:t>
            </a:r>
            <a:r>
              <a:rPr lang="en-US" sz="2400" dirty="0" err="1">
                <a:solidFill>
                  <a:schemeClr val="bg2"/>
                </a:solidFill>
                <a:latin typeface="Courier New" panose="02070309020205020404" pitchFamily="49" charset="0"/>
                <a:cs typeface="Courier New" panose="02070309020205020404" pitchFamily="49" charset="0"/>
              </a:rPr>
              <a:t>gss</a:t>
            </a:r>
            <a:r>
              <a:rPr lang="en-US" sz="2400" dirty="0">
                <a:solidFill>
                  <a:schemeClr val="bg2"/>
                </a:solidFill>
                <a:latin typeface="Courier New" panose="02070309020205020404" pitchFamily="49" charset="0"/>
                <a:cs typeface="Courier New" panose="02070309020205020404" pitchFamily="49" charset="0"/>
              </a:rPr>
              <a:t>, missing = '</a:t>
            </a:r>
            <a:r>
              <a:rPr lang="en-US" sz="2400" dirty="0" err="1">
                <a:solidFill>
                  <a:schemeClr val="bg2"/>
                </a:solidFill>
                <a:latin typeface="Courier New" panose="02070309020205020404" pitchFamily="49" charset="0"/>
                <a:cs typeface="Courier New" panose="02070309020205020404" pitchFamily="49" charset="0"/>
              </a:rPr>
              <a:t>fiml</a:t>
            </a:r>
            <a:r>
              <a:rPr lang="en-US" sz="2400" dirty="0">
                <a:solidFill>
                  <a:schemeClr val="bg2"/>
                </a:solidFill>
                <a:latin typeface="Courier New" panose="02070309020205020404" pitchFamily="49" charset="0"/>
                <a:cs typeface="Courier New" panose="02070309020205020404" pitchFamily="49" charset="0"/>
              </a:rPr>
              <a:t>', </a:t>
            </a:r>
            <a:r>
              <a:rPr lang="en-US" sz="2400" dirty="0" err="1">
                <a:solidFill>
                  <a:schemeClr val="bg2"/>
                </a:solidFill>
                <a:latin typeface="Courier New" panose="02070309020205020404" pitchFamily="49" charset="0"/>
                <a:cs typeface="Courier New" panose="02070309020205020404" pitchFamily="49" charset="0"/>
              </a:rPr>
              <a:t>fixed.x</a:t>
            </a:r>
            <a:r>
              <a:rPr lang="en-US" sz="2400" dirty="0">
                <a:solidFill>
                  <a:schemeClr val="bg2"/>
                </a:solidFill>
                <a:latin typeface="Courier New" panose="02070309020205020404" pitchFamily="49" charset="0"/>
                <a:cs typeface="Courier New" panose="02070309020205020404" pitchFamily="49" charset="0"/>
              </a:rPr>
              <a:t> = FALSE) %&gt;% </a:t>
            </a:r>
          </a:p>
          <a:p>
            <a:r>
              <a:rPr lang="en-US" sz="2400" dirty="0">
                <a:solidFill>
                  <a:schemeClr val="bg2"/>
                </a:solidFill>
                <a:latin typeface="Courier New" panose="02070309020205020404" pitchFamily="49" charset="0"/>
                <a:cs typeface="Courier New" panose="02070309020205020404" pitchFamily="49" charset="0"/>
              </a:rPr>
              <a:t>  summary()</a:t>
            </a:r>
          </a:p>
        </p:txBody>
      </p:sp>
    </p:spTree>
    <p:extLst>
      <p:ext uri="{BB962C8B-B14F-4D97-AF65-F5344CB8AC3E}">
        <p14:creationId xmlns:p14="http://schemas.microsoft.com/office/powerpoint/2010/main" val="4107574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55CF7-33E9-4410-AB6F-F747EA37C8FD}"/>
              </a:ext>
            </a:extLst>
          </p:cNvPr>
          <p:cNvSpPr>
            <a:spLocks noGrp="1"/>
          </p:cNvSpPr>
          <p:nvPr>
            <p:ph type="title"/>
          </p:nvPr>
        </p:nvSpPr>
        <p:spPr/>
        <p:txBody>
          <a:bodyPr/>
          <a:lstStyle/>
          <a:p>
            <a:r>
              <a:rPr lang="en-US" b="1" dirty="0">
                <a:solidFill>
                  <a:schemeClr val="accent1"/>
                </a:solidFill>
                <a:latin typeface="Georgia" panose="02040502050405020303" pitchFamily="18" charset="0"/>
              </a:rPr>
              <a:t>FIML – with the GSS Dataset</a:t>
            </a:r>
          </a:p>
        </p:txBody>
      </p:sp>
      <p:sp>
        <p:nvSpPr>
          <p:cNvPr id="4" name="Rectangle 3">
            <a:extLst>
              <a:ext uri="{FF2B5EF4-FFF2-40B4-BE49-F238E27FC236}">
                <a16:creationId xmlns:a16="http://schemas.microsoft.com/office/drawing/2014/main" id="{0C81DBEE-5500-47C6-84F5-B1AC29995532}"/>
              </a:ext>
            </a:extLst>
          </p:cNvPr>
          <p:cNvSpPr/>
          <p:nvPr/>
        </p:nvSpPr>
        <p:spPr>
          <a:xfrm>
            <a:off x="845001" y="3233531"/>
            <a:ext cx="10515600" cy="2303669"/>
          </a:xfrm>
          <a:prstGeom prst="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endParaRPr lang="en-US" sz="2000" dirty="0"/>
          </a:p>
          <a:p>
            <a:pPr lvl="1"/>
            <a:r>
              <a:rPr lang="en-US" sz="2800" b="1" dirty="0">
                <a:solidFill>
                  <a:schemeClr val="accent3">
                    <a:lumMod val="75000"/>
                  </a:schemeClr>
                </a:solidFill>
              </a:rPr>
              <a:t>Resulting in the following output:</a:t>
            </a:r>
          </a:p>
          <a:p>
            <a:pPr lvl="1"/>
            <a:endParaRPr lang="en-US" sz="2800" b="1" dirty="0">
              <a:solidFill>
                <a:schemeClr val="accent3">
                  <a:lumMod val="75000"/>
                </a:schemeClr>
              </a:solidFill>
            </a:endParaRPr>
          </a:p>
          <a:p>
            <a:pPr lvl="1"/>
            <a:r>
              <a:rPr lang="en-US" sz="2000" dirty="0" err="1">
                <a:solidFill>
                  <a:schemeClr val="accent3">
                    <a:lumMod val="75000"/>
                  </a:schemeClr>
                </a:solidFill>
                <a:latin typeface="Courier New" panose="02070309020205020404" pitchFamily="49" charset="0"/>
                <a:cs typeface="Courier New" panose="02070309020205020404" pitchFamily="49" charset="0"/>
              </a:rPr>
              <a:t>log_income</a:t>
            </a:r>
            <a:r>
              <a:rPr lang="en-US" sz="2000" dirty="0">
                <a:solidFill>
                  <a:schemeClr val="accent3">
                    <a:lumMod val="75000"/>
                  </a:schemeClr>
                </a:solidFill>
                <a:latin typeface="Courier New" panose="02070309020205020404" pitchFamily="49" charset="0"/>
                <a:cs typeface="Courier New" panose="02070309020205020404" pitchFamily="49" charset="0"/>
              </a:rPr>
              <a:t> ~	Estimate	Std. Error	z-value	P(&gt;|z|)</a:t>
            </a:r>
          </a:p>
          <a:p>
            <a:pPr lvl="1"/>
            <a:r>
              <a:rPr lang="en-US" sz="2000" dirty="0">
                <a:solidFill>
                  <a:schemeClr val="accent3">
                    <a:lumMod val="75000"/>
                  </a:schemeClr>
                </a:solidFill>
                <a:latin typeface="Courier New" panose="02070309020205020404" pitchFamily="49" charset="0"/>
                <a:cs typeface="Courier New" panose="02070309020205020404" pitchFamily="49" charset="0"/>
              </a:rPr>
              <a:t>age               0.000         0.001    0.217       0.828</a:t>
            </a:r>
          </a:p>
          <a:p>
            <a:pPr lvl="1"/>
            <a:r>
              <a:rPr lang="en-US" sz="2000" dirty="0" err="1">
                <a:solidFill>
                  <a:schemeClr val="accent3">
                    <a:lumMod val="75000"/>
                  </a:schemeClr>
                </a:solidFill>
                <a:latin typeface="Courier New" panose="02070309020205020404" pitchFamily="49" charset="0"/>
                <a:cs typeface="Courier New" panose="02070309020205020404" pitchFamily="49" charset="0"/>
              </a:rPr>
              <a:t>log_educ</a:t>
            </a:r>
            <a:r>
              <a:rPr lang="en-US" sz="2000" dirty="0">
                <a:solidFill>
                  <a:schemeClr val="accent3">
                    <a:lumMod val="75000"/>
                  </a:schemeClr>
                </a:solidFill>
                <a:latin typeface="Courier New" panose="02070309020205020404" pitchFamily="49" charset="0"/>
                <a:cs typeface="Courier New" panose="02070309020205020404" pitchFamily="49" charset="0"/>
              </a:rPr>
              <a:t>          1.450         0.091   15.998       0.000***</a:t>
            </a:r>
          </a:p>
        </p:txBody>
      </p:sp>
      <p:sp>
        <p:nvSpPr>
          <p:cNvPr id="7" name="Content Placeholder 2">
            <a:extLst>
              <a:ext uri="{FF2B5EF4-FFF2-40B4-BE49-F238E27FC236}">
                <a16:creationId xmlns:a16="http://schemas.microsoft.com/office/drawing/2014/main" id="{222A9380-792A-7446-947C-2D2C13DA7D45}"/>
              </a:ext>
            </a:extLst>
          </p:cNvPr>
          <p:cNvSpPr>
            <a:spLocks noGrp="1"/>
          </p:cNvSpPr>
          <p:nvPr>
            <p:ph idx="1"/>
          </p:nvPr>
        </p:nvSpPr>
        <p:spPr>
          <a:xfrm>
            <a:off x="838200" y="1690689"/>
            <a:ext cx="10515600" cy="1542842"/>
          </a:xfrm>
        </p:spPr>
        <p:txBody>
          <a:bodyPr/>
          <a:lstStyle/>
          <a:p>
            <a:pPr marL="0" indent="0">
              <a:buNone/>
            </a:pPr>
            <a:r>
              <a:rPr lang="en-US" dirty="0">
                <a:cs typeface="Courier New" panose="02070309020205020404" pitchFamily="49" charset="0"/>
              </a:rPr>
              <a:t>First we subset the GSS dataset to only include the numerical variables income, education and age; then we use the </a:t>
            </a:r>
            <a:r>
              <a:rPr lang="en-US" dirty="0" err="1">
                <a:cs typeface="Courier New" panose="02070309020205020404" pitchFamily="49" charset="0"/>
              </a:rPr>
              <a:t>lavaan</a:t>
            </a:r>
            <a:r>
              <a:rPr lang="en-US" dirty="0">
                <a:cs typeface="Courier New" panose="02070309020205020404" pitchFamily="49" charset="0"/>
              </a:rPr>
              <a:t> package to compute a regression with imputed missing values using FIML</a:t>
            </a:r>
          </a:p>
          <a:p>
            <a:pPr marL="0" indent="0">
              <a:buNone/>
            </a:pPr>
            <a:endParaRPr lang="en-US" dirty="0">
              <a:cs typeface="Courier New" panose="02070309020205020404" pitchFamily="49" charset="0"/>
            </a:endParaRPr>
          </a:p>
          <a:p>
            <a:pPr marL="0" indent="0">
              <a:buNone/>
            </a:pPr>
            <a:endParaRPr lang="en-US" dirty="0">
              <a:cs typeface="Courier New" panose="02070309020205020404" pitchFamily="49" charset="0"/>
            </a:endParaRPr>
          </a:p>
        </p:txBody>
      </p:sp>
    </p:spTree>
    <p:extLst>
      <p:ext uri="{BB962C8B-B14F-4D97-AF65-F5344CB8AC3E}">
        <p14:creationId xmlns:p14="http://schemas.microsoft.com/office/powerpoint/2010/main" val="296127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AD93D-FAED-4D2D-A251-EA7835098CAD}"/>
              </a:ext>
            </a:extLst>
          </p:cNvPr>
          <p:cNvSpPr>
            <a:spLocks noGrp="1"/>
          </p:cNvSpPr>
          <p:nvPr>
            <p:ph type="title"/>
          </p:nvPr>
        </p:nvSpPr>
        <p:spPr/>
        <p:txBody>
          <a:bodyPr/>
          <a:lstStyle/>
          <a:p>
            <a:r>
              <a:rPr lang="en-US" b="1" dirty="0">
                <a:solidFill>
                  <a:schemeClr val="accent1"/>
                </a:solidFill>
                <a:latin typeface="Georgia" panose="02040502050405020303" pitchFamily="18" charset="0"/>
              </a:rPr>
              <a:t>Multiple Imputation – with the GSS dataset</a:t>
            </a:r>
          </a:p>
        </p:txBody>
      </p:sp>
      <p:sp>
        <p:nvSpPr>
          <p:cNvPr id="3" name="Content Placeholder 2">
            <a:extLst>
              <a:ext uri="{FF2B5EF4-FFF2-40B4-BE49-F238E27FC236}">
                <a16:creationId xmlns:a16="http://schemas.microsoft.com/office/drawing/2014/main" id="{ACA6192D-088D-49DA-9F99-835E008F1A4E}"/>
              </a:ext>
            </a:extLst>
          </p:cNvPr>
          <p:cNvSpPr>
            <a:spLocks noGrp="1"/>
          </p:cNvSpPr>
          <p:nvPr>
            <p:ph idx="1"/>
          </p:nvPr>
        </p:nvSpPr>
        <p:spPr>
          <a:xfrm>
            <a:off x="838200" y="1886618"/>
            <a:ext cx="10515600" cy="4351338"/>
          </a:xfrm>
        </p:spPr>
        <p:txBody>
          <a:bodyPr>
            <a:normAutofit fontScale="92500" lnSpcReduction="20000"/>
          </a:bodyPr>
          <a:lstStyle/>
          <a:p>
            <a:pPr marL="0" indent="0">
              <a:buNone/>
            </a:pPr>
            <a:r>
              <a:rPr lang="en-US" dirty="0"/>
              <a:t>Using the MICE package, we can also impute the missing income data using multiple imputation, which produces 5 (or however many) iterations of imputed values each of which will result in a different model…</a:t>
            </a:r>
          </a:p>
          <a:p>
            <a:pPr marL="0" indent="0">
              <a:buNone/>
            </a:pPr>
            <a:endParaRPr lang="en-US" dirty="0"/>
          </a:p>
          <a:p>
            <a:pPr marL="0" indent="0">
              <a:buNone/>
            </a:pPr>
            <a:r>
              <a:rPr lang="en-US" b="1" dirty="0"/>
              <a:t>You can then consolidate the 5 models into one pooled model</a:t>
            </a:r>
          </a:p>
          <a:p>
            <a:pPr marL="0" indent="0">
              <a:buNone/>
            </a:pPr>
            <a:endParaRPr lang="en-US" dirty="0"/>
          </a:p>
          <a:p>
            <a:pPr marL="0" indent="0">
              <a:buNone/>
            </a:pPr>
            <a:r>
              <a:rPr lang="en-US" sz="1800" dirty="0">
                <a:latin typeface="Courier New" panose="02070309020205020404" pitchFamily="49" charset="0"/>
                <a:cs typeface="Courier New" panose="02070309020205020404" pitchFamily="49" charset="0"/>
              </a:rPr>
              <a:t>library(mice)</a:t>
            </a:r>
          </a:p>
          <a:p>
            <a:pPr marL="0" indent="0">
              <a:buNone/>
            </a:pPr>
            <a:r>
              <a:rPr lang="en-US" sz="1800" dirty="0" err="1">
                <a:latin typeface="Courier New" panose="02070309020205020404" pitchFamily="49" charset="0"/>
                <a:cs typeface="Courier New" panose="02070309020205020404" pitchFamily="49" charset="0"/>
              </a:rPr>
              <a:t>impute_GSS</a:t>
            </a:r>
            <a:r>
              <a:rPr lang="en-US" sz="1800" dirty="0">
                <a:latin typeface="Courier New" panose="02070309020205020404" pitchFamily="49" charset="0"/>
                <a:cs typeface="Courier New" panose="02070309020205020404" pitchFamily="49" charset="0"/>
              </a:rPr>
              <a:t> &lt;- </a:t>
            </a:r>
            <a:r>
              <a:rPr lang="en-US" sz="1800" dirty="0" err="1">
                <a:latin typeface="Courier New" panose="02070309020205020404" pitchFamily="49" charset="0"/>
                <a:cs typeface="Courier New" panose="02070309020205020404" pitchFamily="49" charset="0"/>
              </a:rPr>
              <a:t>gss</a:t>
            </a:r>
            <a:r>
              <a:rPr lang="en-US" sz="1800" dirty="0">
                <a:latin typeface="Courier New" panose="02070309020205020404" pitchFamily="49" charset="0"/>
                <a:cs typeface="Courier New" panose="02070309020205020404" pitchFamily="49" charset="0"/>
              </a:rPr>
              <a:t> %&gt;% </a:t>
            </a:r>
          </a:p>
          <a:p>
            <a:pPr marL="0" indent="0">
              <a:buNone/>
            </a:pPr>
            <a:r>
              <a:rPr lang="en-US" sz="1800" dirty="0">
                <a:latin typeface="Courier New" panose="02070309020205020404" pitchFamily="49" charset="0"/>
                <a:cs typeface="Courier New" panose="02070309020205020404" pitchFamily="49" charset="0"/>
              </a:rPr>
              <a:t>  select(</a:t>
            </a:r>
            <a:r>
              <a:rPr lang="en-US" sz="1800" dirty="0" err="1">
                <a:latin typeface="Courier New" panose="02070309020205020404" pitchFamily="49" charset="0"/>
                <a:cs typeface="Courier New" panose="02070309020205020404" pitchFamily="49" charset="0"/>
              </a:rPr>
              <a:t>log_income</a:t>
            </a:r>
            <a:r>
              <a:rPr lang="en-US" sz="1800" dirty="0">
                <a:latin typeface="Courier New" panose="02070309020205020404" pitchFamily="49" charset="0"/>
                <a:cs typeface="Courier New" panose="02070309020205020404" pitchFamily="49" charset="0"/>
              </a:rPr>
              <a:t>, age, </a:t>
            </a:r>
            <a:r>
              <a:rPr lang="en-US" sz="1800" dirty="0" err="1">
                <a:latin typeface="Courier New" panose="02070309020205020404" pitchFamily="49" charset="0"/>
                <a:cs typeface="Courier New" panose="02070309020205020404" pitchFamily="49" charset="0"/>
              </a:rPr>
              <a:t>log_educ</a:t>
            </a:r>
            <a:r>
              <a:rPr lang="en-US" sz="1800" dirty="0">
                <a:latin typeface="Courier New" panose="02070309020205020404" pitchFamily="49" charset="0"/>
                <a:cs typeface="Courier New" panose="02070309020205020404" pitchFamily="49" charset="0"/>
              </a:rPr>
              <a:t>) %&gt;% </a:t>
            </a:r>
          </a:p>
          <a:p>
            <a:pPr marL="0" indent="0">
              <a:buNone/>
            </a:pPr>
            <a:r>
              <a:rPr lang="en-US" sz="1800" dirty="0">
                <a:latin typeface="Courier New" panose="02070309020205020404" pitchFamily="49" charset="0"/>
                <a:cs typeface="Courier New" panose="02070309020205020404" pitchFamily="49" charset="0"/>
              </a:rPr>
              <a:t>  mice(m = 5, </a:t>
            </a:r>
            <a:r>
              <a:rPr lang="en-US" sz="1800" dirty="0" err="1">
                <a:latin typeface="Courier New" panose="02070309020205020404" pitchFamily="49" charset="0"/>
                <a:cs typeface="Courier New" panose="02070309020205020404" pitchFamily="49" charset="0"/>
              </a:rPr>
              <a:t>maxit</a:t>
            </a:r>
            <a:r>
              <a:rPr lang="en-US" sz="1800" dirty="0">
                <a:latin typeface="Courier New" panose="02070309020205020404" pitchFamily="49" charset="0"/>
                <a:cs typeface="Courier New" panose="02070309020205020404" pitchFamily="49" charset="0"/>
              </a:rPr>
              <a:t> = 50, method = '</a:t>
            </a:r>
            <a:r>
              <a:rPr lang="en-US" sz="1800" dirty="0" err="1">
                <a:latin typeface="Courier New" panose="02070309020205020404" pitchFamily="49" charset="0"/>
                <a:cs typeface="Courier New" panose="02070309020205020404" pitchFamily="49" charset="0"/>
              </a:rPr>
              <a:t>pmm</a:t>
            </a:r>
            <a:r>
              <a:rPr lang="en-US" sz="1800" dirty="0">
                <a:latin typeface="Courier New" panose="02070309020205020404" pitchFamily="49" charset="0"/>
                <a:cs typeface="Courier New" panose="02070309020205020404" pitchFamily="49" charset="0"/>
              </a:rPr>
              <a:t>', seed = 50)</a:t>
            </a:r>
          </a:p>
          <a:p>
            <a:pPr marL="0" indent="0">
              <a:buNone/>
            </a:pPr>
            <a:r>
              <a:rPr lang="en-US" sz="1800" dirty="0">
                <a:latin typeface="Courier New" panose="02070309020205020404" pitchFamily="49" charset="0"/>
                <a:cs typeface="Courier New" panose="02070309020205020404" pitchFamily="49" charset="0"/>
              </a:rPr>
              <a:t>fit &lt;- with(data = </a:t>
            </a:r>
            <a:r>
              <a:rPr lang="en-US" sz="1800" dirty="0" err="1">
                <a:latin typeface="Courier New" panose="02070309020205020404" pitchFamily="49" charset="0"/>
                <a:cs typeface="Courier New" panose="02070309020205020404" pitchFamily="49" charset="0"/>
              </a:rPr>
              <a:t>impute_GSS</a:t>
            </a:r>
            <a:r>
              <a:rPr lang="en-US" sz="1800" dirty="0">
                <a:latin typeface="Courier New" panose="02070309020205020404" pitchFamily="49" charset="0"/>
                <a:cs typeface="Courier New" panose="02070309020205020404" pitchFamily="49" charset="0"/>
              </a:rPr>
              <a:t>, exp = </a:t>
            </a:r>
            <a:r>
              <a:rPr lang="en-US" sz="1800" dirty="0" err="1">
                <a:latin typeface="Courier New" panose="02070309020205020404" pitchFamily="49" charset="0"/>
                <a:cs typeface="Courier New" panose="02070309020205020404" pitchFamily="49" charset="0"/>
              </a:rPr>
              <a:t>lm</a:t>
            </a:r>
            <a:r>
              <a:rPr lang="en-US" sz="1800" dirty="0">
                <a:latin typeface="Courier New" panose="02070309020205020404" pitchFamily="49" charset="0"/>
                <a:cs typeface="Courier New" panose="02070309020205020404" pitchFamily="49" charset="0"/>
              </a:rPr>
              <a:t>(</a:t>
            </a:r>
            <a:r>
              <a:rPr lang="en-US" sz="1800" dirty="0" err="1">
                <a:latin typeface="Courier New" panose="02070309020205020404" pitchFamily="49" charset="0"/>
                <a:cs typeface="Courier New" panose="02070309020205020404" pitchFamily="49" charset="0"/>
              </a:rPr>
              <a:t>log_income</a:t>
            </a:r>
            <a:r>
              <a:rPr lang="en-US" sz="1800" dirty="0">
                <a:latin typeface="Courier New" panose="02070309020205020404" pitchFamily="49" charset="0"/>
                <a:cs typeface="Courier New" panose="02070309020205020404" pitchFamily="49" charset="0"/>
              </a:rPr>
              <a:t> ~ age + </a:t>
            </a:r>
            <a:r>
              <a:rPr lang="en-US" sz="1800" dirty="0" err="1">
                <a:latin typeface="Courier New" panose="02070309020205020404" pitchFamily="49" charset="0"/>
                <a:cs typeface="Courier New" panose="02070309020205020404" pitchFamily="49" charset="0"/>
              </a:rPr>
              <a:t>log_educ</a:t>
            </a:r>
            <a:r>
              <a:rPr lang="en-US" sz="1800" dirty="0">
                <a:latin typeface="Courier New" panose="02070309020205020404" pitchFamily="49" charset="0"/>
                <a:cs typeface="Courier New" panose="02070309020205020404" pitchFamily="49" charset="0"/>
              </a:rPr>
              <a:t>))</a:t>
            </a:r>
          </a:p>
          <a:p>
            <a:pPr marL="0" indent="0">
              <a:buNone/>
            </a:pPr>
            <a:r>
              <a:rPr lang="en-US" sz="1800" dirty="0">
                <a:latin typeface="Courier New" panose="02070309020205020404" pitchFamily="49" charset="0"/>
                <a:cs typeface="Courier New" panose="02070309020205020404" pitchFamily="49" charset="0"/>
              </a:rPr>
              <a:t>combine &lt;- pool(fit)</a:t>
            </a:r>
          </a:p>
          <a:p>
            <a:pPr marL="0" indent="0">
              <a:buNone/>
            </a:pPr>
            <a:r>
              <a:rPr lang="en-US" sz="1800" dirty="0">
                <a:latin typeface="Courier New" panose="02070309020205020404" pitchFamily="49" charset="0"/>
                <a:cs typeface="Courier New" panose="02070309020205020404" pitchFamily="49" charset="0"/>
              </a:rPr>
              <a:t>summary(combine)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39781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AD93D-FAED-4D2D-A251-EA7835098CAD}"/>
              </a:ext>
            </a:extLst>
          </p:cNvPr>
          <p:cNvSpPr>
            <a:spLocks noGrp="1"/>
          </p:cNvSpPr>
          <p:nvPr>
            <p:ph type="title"/>
          </p:nvPr>
        </p:nvSpPr>
        <p:spPr/>
        <p:txBody>
          <a:bodyPr/>
          <a:lstStyle/>
          <a:p>
            <a:r>
              <a:rPr lang="en-US" b="1" dirty="0">
                <a:solidFill>
                  <a:schemeClr val="accent1"/>
                </a:solidFill>
                <a:latin typeface="Georgia" panose="02040502050405020303" pitchFamily="18" charset="0"/>
              </a:rPr>
              <a:t>Multiple Imputation – with the GSS dataset</a:t>
            </a:r>
          </a:p>
        </p:txBody>
      </p:sp>
      <p:sp>
        <p:nvSpPr>
          <p:cNvPr id="3" name="Content Placeholder 2">
            <a:extLst>
              <a:ext uri="{FF2B5EF4-FFF2-40B4-BE49-F238E27FC236}">
                <a16:creationId xmlns:a16="http://schemas.microsoft.com/office/drawing/2014/main" id="{ACA6192D-088D-49DA-9F99-835E008F1A4E}"/>
              </a:ext>
            </a:extLst>
          </p:cNvPr>
          <p:cNvSpPr>
            <a:spLocks noGrp="1"/>
          </p:cNvSpPr>
          <p:nvPr>
            <p:ph idx="1"/>
          </p:nvPr>
        </p:nvSpPr>
        <p:spPr>
          <a:xfrm>
            <a:off x="838200" y="1886617"/>
            <a:ext cx="10515600" cy="4793583"/>
          </a:xfrm>
        </p:spPr>
        <p:txBody>
          <a:bodyPr>
            <a:normAutofit fontScale="92500"/>
          </a:bodyPr>
          <a:lstStyle/>
          <a:p>
            <a:pPr marL="0" indent="0">
              <a:buNone/>
            </a:pPr>
            <a:r>
              <a:rPr lang="en-US" dirty="0"/>
              <a:t>Using the MICE package, we can also impute the missing income data using multiple imputation, which produces 5 (or however many) iterations of imputed values each of which will result in a different model…</a:t>
            </a:r>
          </a:p>
          <a:p>
            <a:pPr marL="0" indent="0">
              <a:buNone/>
            </a:pPr>
            <a:endParaRPr lang="en-US" sz="1200" dirty="0"/>
          </a:p>
          <a:p>
            <a:pPr marL="0" indent="0">
              <a:buNone/>
            </a:pPr>
            <a:r>
              <a:rPr lang="en-US" b="1" dirty="0"/>
              <a:t>You can then consolidate the 5 models into one pooled model</a:t>
            </a:r>
          </a:p>
          <a:p>
            <a:pPr marL="0" indent="0">
              <a:buNone/>
            </a:pPr>
            <a:endParaRPr lang="en-US" sz="1000" dirty="0"/>
          </a:p>
          <a:p>
            <a:pPr marL="0" indent="0">
              <a:buNone/>
            </a:pPr>
            <a:r>
              <a:rPr lang="en-US" sz="1800" dirty="0">
                <a:latin typeface="Courier New" panose="02070309020205020404" pitchFamily="49" charset="0"/>
                <a:cs typeface="Courier New" panose="02070309020205020404" pitchFamily="49" charset="0"/>
              </a:rPr>
              <a:t>library(mice)</a:t>
            </a:r>
          </a:p>
          <a:p>
            <a:pPr marL="0" indent="0">
              <a:buNone/>
            </a:pPr>
            <a:r>
              <a:rPr lang="en-US" sz="1800" dirty="0" err="1">
                <a:latin typeface="Courier New" panose="02070309020205020404" pitchFamily="49" charset="0"/>
                <a:cs typeface="Courier New" panose="02070309020205020404" pitchFamily="49" charset="0"/>
              </a:rPr>
              <a:t>impute_GSS</a:t>
            </a:r>
            <a:r>
              <a:rPr lang="en-US" sz="1800" dirty="0">
                <a:latin typeface="Courier New" panose="02070309020205020404" pitchFamily="49" charset="0"/>
                <a:cs typeface="Courier New" panose="02070309020205020404" pitchFamily="49" charset="0"/>
              </a:rPr>
              <a:t> &lt;- </a:t>
            </a:r>
            <a:r>
              <a:rPr lang="en-US" sz="1800" dirty="0" err="1">
                <a:latin typeface="Courier New" panose="02070309020205020404" pitchFamily="49" charset="0"/>
                <a:cs typeface="Courier New" panose="02070309020205020404" pitchFamily="49" charset="0"/>
              </a:rPr>
              <a:t>gss</a:t>
            </a:r>
            <a:r>
              <a:rPr lang="en-US" sz="1800" dirty="0">
                <a:latin typeface="Courier New" panose="02070309020205020404" pitchFamily="49" charset="0"/>
                <a:cs typeface="Courier New" panose="02070309020205020404" pitchFamily="49" charset="0"/>
              </a:rPr>
              <a:t> %&gt;% </a:t>
            </a:r>
          </a:p>
          <a:p>
            <a:pPr marL="0" indent="0">
              <a:buNone/>
            </a:pPr>
            <a:r>
              <a:rPr lang="en-US" sz="1800" dirty="0">
                <a:latin typeface="Courier New" panose="02070309020205020404" pitchFamily="49" charset="0"/>
                <a:cs typeface="Courier New" panose="02070309020205020404" pitchFamily="49" charset="0"/>
              </a:rPr>
              <a:t>  select(</a:t>
            </a:r>
            <a:r>
              <a:rPr lang="en-US" sz="1800" dirty="0" err="1">
                <a:latin typeface="Courier New" panose="02070309020205020404" pitchFamily="49" charset="0"/>
                <a:cs typeface="Courier New" panose="02070309020205020404" pitchFamily="49" charset="0"/>
              </a:rPr>
              <a:t>log_income</a:t>
            </a:r>
            <a:r>
              <a:rPr lang="en-US" sz="1800" dirty="0">
                <a:latin typeface="Courier New" panose="02070309020205020404" pitchFamily="49" charset="0"/>
                <a:cs typeface="Courier New" panose="02070309020205020404" pitchFamily="49" charset="0"/>
              </a:rPr>
              <a:t>, age, </a:t>
            </a:r>
            <a:r>
              <a:rPr lang="en-US" sz="1800" dirty="0" err="1">
                <a:latin typeface="Courier New" panose="02070309020205020404" pitchFamily="49" charset="0"/>
                <a:cs typeface="Courier New" panose="02070309020205020404" pitchFamily="49" charset="0"/>
              </a:rPr>
              <a:t>log_educ</a:t>
            </a:r>
            <a:r>
              <a:rPr lang="en-US" sz="1800" dirty="0">
                <a:latin typeface="Courier New" panose="02070309020205020404" pitchFamily="49" charset="0"/>
                <a:cs typeface="Courier New" panose="02070309020205020404" pitchFamily="49" charset="0"/>
              </a:rPr>
              <a:t>) %&gt;% </a:t>
            </a:r>
          </a:p>
          <a:p>
            <a:pPr marL="0" indent="0">
              <a:buNone/>
            </a:pPr>
            <a:r>
              <a:rPr lang="en-US" sz="1800" dirty="0">
                <a:highlight>
                  <a:srgbClr val="FFFF00"/>
                </a:highlight>
                <a:latin typeface="Courier New" panose="02070309020205020404" pitchFamily="49" charset="0"/>
                <a:cs typeface="Courier New" panose="02070309020205020404" pitchFamily="49" charset="0"/>
              </a:rPr>
              <a:t>  mice(m = 5, </a:t>
            </a:r>
            <a:r>
              <a:rPr lang="en-US" sz="1800" dirty="0" err="1">
                <a:highlight>
                  <a:srgbClr val="FFFF00"/>
                </a:highlight>
                <a:latin typeface="Courier New" panose="02070309020205020404" pitchFamily="49" charset="0"/>
                <a:cs typeface="Courier New" panose="02070309020205020404" pitchFamily="49" charset="0"/>
              </a:rPr>
              <a:t>maxit</a:t>
            </a:r>
            <a:r>
              <a:rPr lang="en-US" sz="1800" dirty="0">
                <a:highlight>
                  <a:srgbClr val="FFFF00"/>
                </a:highlight>
                <a:latin typeface="Courier New" panose="02070309020205020404" pitchFamily="49" charset="0"/>
                <a:cs typeface="Courier New" panose="02070309020205020404" pitchFamily="49" charset="0"/>
              </a:rPr>
              <a:t> = 50, method = '</a:t>
            </a:r>
            <a:r>
              <a:rPr lang="en-US" sz="1800" dirty="0" err="1">
                <a:highlight>
                  <a:srgbClr val="FFFF00"/>
                </a:highlight>
                <a:latin typeface="Courier New" panose="02070309020205020404" pitchFamily="49" charset="0"/>
                <a:cs typeface="Courier New" panose="02070309020205020404" pitchFamily="49" charset="0"/>
              </a:rPr>
              <a:t>pmm</a:t>
            </a:r>
            <a:r>
              <a:rPr lang="en-US" sz="1800" dirty="0">
                <a:highlight>
                  <a:srgbClr val="FFFF00"/>
                </a:highlight>
                <a:latin typeface="Courier New" panose="02070309020205020404" pitchFamily="49" charset="0"/>
                <a:cs typeface="Courier New" panose="02070309020205020404" pitchFamily="49" charset="0"/>
              </a:rPr>
              <a:t>', seed = 50)</a:t>
            </a:r>
          </a:p>
          <a:p>
            <a:pPr marL="0" indent="0">
              <a:buNone/>
            </a:pPr>
            <a:r>
              <a:rPr lang="en-US" sz="1800" dirty="0">
                <a:latin typeface="Courier New" panose="02070309020205020404" pitchFamily="49" charset="0"/>
                <a:cs typeface="Courier New" panose="02070309020205020404" pitchFamily="49" charset="0"/>
              </a:rPr>
              <a:t>fit &lt;- </a:t>
            </a:r>
            <a:r>
              <a:rPr lang="en-US" sz="1800" dirty="0">
                <a:highlight>
                  <a:srgbClr val="FFFF00"/>
                </a:highlight>
                <a:latin typeface="Courier New" panose="02070309020205020404" pitchFamily="49" charset="0"/>
                <a:cs typeface="Courier New" panose="02070309020205020404" pitchFamily="49" charset="0"/>
              </a:rPr>
              <a:t>with(data = </a:t>
            </a:r>
            <a:r>
              <a:rPr lang="en-US" sz="1800" dirty="0" err="1">
                <a:highlight>
                  <a:srgbClr val="FFFF00"/>
                </a:highlight>
                <a:latin typeface="Courier New" panose="02070309020205020404" pitchFamily="49" charset="0"/>
                <a:cs typeface="Courier New" panose="02070309020205020404" pitchFamily="49" charset="0"/>
              </a:rPr>
              <a:t>impute_GSS</a:t>
            </a:r>
            <a:r>
              <a:rPr lang="en-US" sz="1800" dirty="0">
                <a:highlight>
                  <a:srgbClr val="FFFF00"/>
                </a:highlight>
                <a:latin typeface="Courier New" panose="02070309020205020404" pitchFamily="49" charset="0"/>
                <a:cs typeface="Courier New" panose="02070309020205020404" pitchFamily="49" charset="0"/>
              </a:rPr>
              <a:t>, exp = </a:t>
            </a:r>
            <a:r>
              <a:rPr lang="en-US" sz="1800" dirty="0" err="1">
                <a:highlight>
                  <a:srgbClr val="FFFF00"/>
                </a:highlight>
                <a:latin typeface="Courier New" panose="02070309020205020404" pitchFamily="49" charset="0"/>
                <a:cs typeface="Courier New" panose="02070309020205020404" pitchFamily="49" charset="0"/>
              </a:rPr>
              <a:t>lm</a:t>
            </a:r>
            <a:r>
              <a:rPr lang="en-US" sz="1800" dirty="0">
                <a:highlight>
                  <a:srgbClr val="FFFF00"/>
                </a:highlight>
                <a:latin typeface="Courier New" panose="02070309020205020404" pitchFamily="49" charset="0"/>
                <a:cs typeface="Courier New" panose="02070309020205020404" pitchFamily="49" charset="0"/>
              </a:rPr>
              <a:t>(</a:t>
            </a:r>
            <a:r>
              <a:rPr lang="en-US" sz="1800" dirty="0" err="1">
                <a:highlight>
                  <a:srgbClr val="FFFF00"/>
                </a:highlight>
                <a:latin typeface="Courier New" panose="02070309020205020404" pitchFamily="49" charset="0"/>
                <a:cs typeface="Courier New" panose="02070309020205020404" pitchFamily="49" charset="0"/>
              </a:rPr>
              <a:t>log_income</a:t>
            </a:r>
            <a:r>
              <a:rPr lang="en-US" sz="1800" dirty="0">
                <a:highlight>
                  <a:srgbClr val="FFFF00"/>
                </a:highlight>
                <a:latin typeface="Courier New" panose="02070309020205020404" pitchFamily="49" charset="0"/>
                <a:cs typeface="Courier New" panose="02070309020205020404" pitchFamily="49" charset="0"/>
              </a:rPr>
              <a:t> ~ age + </a:t>
            </a:r>
            <a:r>
              <a:rPr lang="en-US" sz="1800" dirty="0" err="1">
                <a:highlight>
                  <a:srgbClr val="FFFF00"/>
                </a:highlight>
                <a:latin typeface="Courier New" panose="02070309020205020404" pitchFamily="49" charset="0"/>
                <a:cs typeface="Courier New" panose="02070309020205020404" pitchFamily="49" charset="0"/>
              </a:rPr>
              <a:t>log_educ</a:t>
            </a:r>
            <a:r>
              <a:rPr lang="en-US" sz="1800" dirty="0">
                <a:highlight>
                  <a:srgbClr val="FFFF00"/>
                </a:highlight>
                <a:latin typeface="Courier New" panose="02070309020205020404" pitchFamily="49" charset="0"/>
                <a:cs typeface="Courier New" panose="02070309020205020404" pitchFamily="49" charset="0"/>
              </a:rPr>
              <a:t>))</a:t>
            </a:r>
          </a:p>
          <a:p>
            <a:pPr marL="0" indent="0">
              <a:buNone/>
            </a:pPr>
            <a:r>
              <a:rPr lang="en-US" sz="1800" dirty="0">
                <a:latin typeface="Courier New" panose="02070309020205020404" pitchFamily="49" charset="0"/>
                <a:cs typeface="Courier New" panose="02070309020205020404" pitchFamily="49" charset="0"/>
              </a:rPr>
              <a:t>combine &lt;- </a:t>
            </a:r>
            <a:r>
              <a:rPr lang="en-US" sz="1800" dirty="0">
                <a:highlight>
                  <a:srgbClr val="FFFF00"/>
                </a:highlight>
                <a:latin typeface="Courier New" panose="02070309020205020404" pitchFamily="49" charset="0"/>
                <a:cs typeface="Courier New" panose="02070309020205020404" pitchFamily="49" charset="0"/>
              </a:rPr>
              <a:t>pool</a:t>
            </a:r>
            <a:r>
              <a:rPr lang="en-US" sz="1800" dirty="0">
                <a:latin typeface="Courier New" panose="02070309020205020404" pitchFamily="49" charset="0"/>
                <a:cs typeface="Courier New" panose="02070309020205020404" pitchFamily="49" charset="0"/>
              </a:rPr>
              <a:t>(fit)</a:t>
            </a:r>
          </a:p>
          <a:p>
            <a:pPr marL="0" indent="0">
              <a:buNone/>
            </a:pPr>
            <a:r>
              <a:rPr lang="en-US" sz="1800" dirty="0">
                <a:latin typeface="Courier New" panose="02070309020205020404" pitchFamily="49" charset="0"/>
                <a:cs typeface="Courier New" panose="02070309020205020404" pitchFamily="49" charset="0"/>
              </a:rPr>
              <a:t>summary(combine)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78550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AD93D-FAED-4D2D-A251-EA7835098CAD}"/>
              </a:ext>
            </a:extLst>
          </p:cNvPr>
          <p:cNvSpPr>
            <a:spLocks noGrp="1"/>
          </p:cNvSpPr>
          <p:nvPr>
            <p:ph type="title"/>
          </p:nvPr>
        </p:nvSpPr>
        <p:spPr/>
        <p:txBody>
          <a:bodyPr/>
          <a:lstStyle/>
          <a:p>
            <a:r>
              <a:rPr lang="en-US" b="1" dirty="0">
                <a:solidFill>
                  <a:schemeClr val="accent1"/>
                </a:solidFill>
                <a:latin typeface="Georgia" panose="02040502050405020303" pitchFamily="18" charset="0"/>
              </a:rPr>
              <a:t>Multiple Imputation – with the GSS dataset</a:t>
            </a:r>
          </a:p>
        </p:txBody>
      </p:sp>
      <p:sp>
        <p:nvSpPr>
          <p:cNvPr id="3" name="Content Placeholder 2">
            <a:extLst>
              <a:ext uri="{FF2B5EF4-FFF2-40B4-BE49-F238E27FC236}">
                <a16:creationId xmlns:a16="http://schemas.microsoft.com/office/drawing/2014/main" id="{ACA6192D-088D-49DA-9F99-835E008F1A4E}"/>
              </a:ext>
            </a:extLst>
          </p:cNvPr>
          <p:cNvSpPr>
            <a:spLocks noGrp="1"/>
          </p:cNvSpPr>
          <p:nvPr>
            <p:ph idx="1"/>
          </p:nvPr>
        </p:nvSpPr>
        <p:spPr>
          <a:xfrm>
            <a:off x="838200" y="1886618"/>
            <a:ext cx="10515600" cy="4351338"/>
          </a:xfrm>
        </p:spPr>
        <p:txBody>
          <a:bodyPr>
            <a:normAutofit/>
          </a:bodyPr>
          <a:lstStyle/>
          <a:p>
            <a:pPr marL="0" indent="0">
              <a:buNone/>
            </a:pPr>
            <a:r>
              <a:rPr lang="en-US" dirty="0"/>
              <a:t>Using the MICE package, we can also impute the missing income data using multiple imputation, which produces 5 (or however many) iterations of imputed values each of which will result in a different model…</a:t>
            </a:r>
          </a:p>
          <a:p>
            <a:pPr marL="0" indent="0">
              <a:buNone/>
            </a:pPr>
            <a:endParaRPr lang="en-US" dirty="0"/>
          </a:p>
          <a:p>
            <a:pPr marL="0" indent="0">
              <a:buNone/>
            </a:pPr>
            <a:r>
              <a:rPr lang="en-US" b="1" dirty="0"/>
              <a:t>You can then consolidate the 5 models into one pooled model</a:t>
            </a:r>
          </a:p>
          <a:p>
            <a:pPr marL="0" indent="0">
              <a:buNone/>
            </a:pPr>
            <a:endParaRPr lang="en-US" dirty="0"/>
          </a:p>
          <a:p>
            <a:pPr marL="0" indent="0">
              <a:buNone/>
            </a:pPr>
            <a:endParaRPr lang="en-US" sz="1800" dirty="0">
              <a:latin typeface="Courier New" panose="02070309020205020404" pitchFamily="49" charset="0"/>
              <a:cs typeface="Courier New" panose="02070309020205020404" pitchFamily="49" charset="0"/>
            </a:endParaRPr>
          </a:p>
          <a:p>
            <a:pPr marL="0" indent="0">
              <a:buNone/>
            </a:pPr>
            <a:endParaRPr lang="en-US" sz="1800" dirty="0">
              <a:latin typeface="Courier New" panose="02070309020205020404" pitchFamily="49" charset="0"/>
              <a:cs typeface="Courier New" panose="02070309020205020404" pitchFamily="49" charset="0"/>
            </a:endParaRPr>
          </a:p>
          <a:p>
            <a:pPr marL="0" indent="0">
              <a:buNone/>
            </a:pPr>
            <a:endParaRPr lang="en-US" sz="1800" dirty="0">
              <a:latin typeface="Courier New" panose="02070309020205020404" pitchFamily="49" charset="0"/>
              <a:cs typeface="Courier New" panose="02070309020205020404" pitchFamily="49" charset="0"/>
            </a:endParaRPr>
          </a:p>
          <a:p>
            <a:pPr marL="0" indent="0">
              <a:buNone/>
            </a:pPr>
            <a:endParaRPr lang="en-US" dirty="0"/>
          </a:p>
          <a:p>
            <a:pPr marL="0" indent="0">
              <a:buNone/>
            </a:pPr>
            <a:endParaRPr lang="en-US" dirty="0"/>
          </a:p>
        </p:txBody>
      </p:sp>
      <p:sp>
        <p:nvSpPr>
          <p:cNvPr id="4" name="Rectangle 3">
            <a:extLst>
              <a:ext uri="{FF2B5EF4-FFF2-40B4-BE49-F238E27FC236}">
                <a16:creationId xmlns:a16="http://schemas.microsoft.com/office/drawing/2014/main" id="{DAF2751E-2F97-4FFB-83DA-DD3FC4C65E29}"/>
              </a:ext>
            </a:extLst>
          </p:cNvPr>
          <p:cNvSpPr/>
          <p:nvPr/>
        </p:nvSpPr>
        <p:spPr>
          <a:xfrm>
            <a:off x="838200" y="3702718"/>
            <a:ext cx="10285071" cy="2341623"/>
          </a:xfrm>
          <a:prstGeom prst="rect">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p>
          <a:p>
            <a:pPr lvl="1"/>
            <a:r>
              <a:rPr lang="en-US" sz="2400" b="1" dirty="0">
                <a:solidFill>
                  <a:schemeClr val="accent5">
                    <a:lumMod val="75000"/>
                  </a:schemeClr>
                </a:solidFill>
              </a:rPr>
              <a:t>Resulting in the following output:</a:t>
            </a:r>
          </a:p>
          <a:p>
            <a:pPr lvl="1"/>
            <a:endParaRPr lang="en-US" sz="2800" b="1" dirty="0">
              <a:solidFill>
                <a:schemeClr val="accent5">
                  <a:lumMod val="75000"/>
                </a:schemeClr>
              </a:solidFill>
            </a:endParaRPr>
          </a:p>
          <a:p>
            <a:pPr lvl="1"/>
            <a:r>
              <a:rPr lang="en-US" dirty="0">
                <a:solidFill>
                  <a:schemeClr val="accent5">
                    <a:lumMod val="75000"/>
                  </a:schemeClr>
                </a:solidFill>
                <a:latin typeface="Courier New" panose="02070309020205020404" pitchFamily="49" charset="0"/>
                <a:cs typeface="Courier New" panose="02070309020205020404" pitchFamily="49" charset="0"/>
              </a:rPr>
              <a:t>      term       estimate   </a:t>
            </a:r>
            <a:r>
              <a:rPr lang="en-US" dirty="0" err="1">
                <a:solidFill>
                  <a:schemeClr val="accent5">
                    <a:lumMod val="75000"/>
                  </a:schemeClr>
                </a:solidFill>
                <a:latin typeface="Courier New" panose="02070309020205020404" pitchFamily="49" charset="0"/>
                <a:cs typeface="Courier New" panose="02070309020205020404" pitchFamily="49" charset="0"/>
              </a:rPr>
              <a:t>std.error</a:t>
            </a:r>
            <a:r>
              <a:rPr lang="en-US" dirty="0">
                <a:solidFill>
                  <a:schemeClr val="accent5">
                    <a:lumMod val="75000"/>
                  </a:schemeClr>
                </a:solidFill>
                <a:latin typeface="Courier New" panose="02070309020205020404" pitchFamily="49" charset="0"/>
                <a:cs typeface="Courier New" panose="02070309020205020404" pitchFamily="49" charset="0"/>
              </a:rPr>
              <a:t>  statistic       df      </a:t>
            </a:r>
            <a:r>
              <a:rPr lang="en-US" dirty="0" err="1">
                <a:solidFill>
                  <a:schemeClr val="accent5">
                    <a:lumMod val="75000"/>
                  </a:schemeClr>
                </a:solidFill>
                <a:latin typeface="Courier New" panose="02070309020205020404" pitchFamily="49" charset="0"/>
                <a:cs typeface="Courier New" panose="02070309020205020404" pitchFamily="49" charset="0"/>
              </a:rPr>
              <a:t>p.value</a:t>
            </a:r>
            <a:endParaRPr lang="en-US" dirty="0">
              <a:solidFill>
                <a:schemeClr val="accent5">
                  <a:lumMod val="75000"/>
                </a:schemeClr>
              </a:solidFill>
              <a:latin typeface="Courier New" panose="02070309020205020404" pitchFamily="49" charset="0"/>
              <a:cs typeface="Courier New" panose="02070309020205020404" pitchFamily="49" charset="0"/>
            </a:endParaRPr>
          </a:p>
          <a:p>
            <a:pPr lvl="1"/>
            <a:r>
              <a:rPr lang="en-US" dirty="0">
                <a:solidFill>
                  <a:schemeClr val="accent5">
                    <a:lumMod val="75000"/>
                  </a:schemeClr>
                </a:solidFill>
                <a:latin typeface="Courier New" panose="02070309020205020404" pitchFamily="49" charset="0"/>
                <a:cs typeface="Courier New" panose="02070309020205020404" pitchFamily="49" charset="0"/>
              </a:rPr>
              <a:t>(Intercept)  7.3299124658 0.294620940 24.8791293 23.76547 0.000000e+00</a:t>
            </a:r>
          </a:p>
          <a:p>
            <a:pPr lvl="1"/>
            <a:r>
              <a:rPr lang="en-US" dirty="0">
                <a:solidFill>
                  <a:schemeClr val="accent5">
                    <a:lumMod val="75000"/>
                  </a:schemeClr>
                </a:solidFill>
                <a:latin typeface="Courier New" panose="02070309020205020404" pitchFamily="49" charset="0"/>
                <a:cs typeface="Courier New" panose="02070309020205020404" pitchFamily="49" charset="0"/>
              </a:rPr>
              <a:t>        age -0.0009509144 0.001656267 -0.5741312 27.57720 5.705327e-01</a:t>
            </a:r>
          </a:p>
          <a:p>
            <a:pPr lvl="1"/>
            <a:r>
              <a:rPr lang="en-US" dirty="0">
                <a:solidFill>
                  <a:schemeClr val="accent5">
                    <a:lumMod val="75000"/>
                  </a:schemeClr>
                </a:solidFill>
                <a:latin typeface="Courier New" panose="02070309020205020404" pitchFamily="49" charset="0"/>
                <a:cs typeface="Courier New" panose="02070309020205020404" pitchFamily="49" charset="0"/>
              </a:rPr>
              <a:t>   </a:t>
            </a:r>
            <a:r>
              <a:rPr lang="en-US" dirty="0" err="1">
                <a:solidFill>
                  <a:schemeClr val="accent5">
                    <a:lumMod val="75000"/>
                  </a:schemeClr>
                </a:solidFill>
                <a:latin typeface="Courier New" panose="02070309020205020404" pitchFamily="49" charset="0"/>
                <a:cs typeface="Courier New" panose="02070309020205020404" pitchFamily="49" charset="0"/>
              </a:rPr>
              <a:t>log_educ</a:t>
            </a:r>
            <a:r>
              <a:rPr lang="en-US" dirty="0">
                <a:solidFill>
                  <a:schemeClr val="accent5">
                    <a:lumMod val="75000"/>
                  </a:schemeClr>
                </a:solidFill>
                <a:latin typeface="Courier New" panose="02070309020205020404" pitchFamily="49" charset="0"/>
                <a:cs typeface="Courier New" panose="02070309020205020404" pitchFamily="49" charset="0"/>
              </a:rPr>
              <a:t>  1.2557312736 0.101383546 12.3859475 36.75509 1.110223e-14</a:t>
            </a:r>
            <a:endParaRPr lang="en-US"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416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BF12A1-E834-AD4E-B524-AE2DE689F978}"/>
              </a:ext>
            </a:extLst>
          </p:cNvPr>
          <p:cNvSpPr/>
          <p:nvPr/>
        </p:nvSpPr>
        <p:spPr>
          <a:xfrm>
            <a:off x="838200" y="4006928"/>
            <a:ext cx="10285071" cy="2341623"/>
          </a:xfrm>
          <a:prstGeom prst="rect">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p>
          <a:p>
            <a:pPr lvl="1"/>
            <a:r>
              <a:rPr lang="en-US" sz="2400" b="1" dirty="0">
                <a:solidFill>
                  <a:schemeClr val="accent5">
                    <a:lumMod val="75000"/>
                  </a:schemeClr>
                </a:solidFill>
              </a:rPr>
              <a:t>Resulting in the following output:</a:t>
            </a:r>
          </a:p>
          <a:p>
            <a:pPr lvl="1"/>
            <a:endParaRPr lang="en-US" sz="2800" b="1" dirty="0">
              <a:solidFill>
                <a:schemeClr val="accent5">
                  <a:lumMod val="75000"/>
                </a:schemeClr>
              </a:solidFill>
            </a:endParaRPr>
          </a:p>
          <a:p>
            <a:pPr lvl="1"/>
            <a:r>
              <a:rPr lang="en-US" dirty="0">
                <a:solidFill>
                  <a:schemeClr val="accent5">
                    <a:lumMod val="75000"/>
                  </a:schemeClr>
                </a:solidFill>
                <a:latin typeface="Courier New" panose="02070309020205020404" pitchFamily="49" charset="0"/>
                <a:cs typeface="Courier New" panose="02070309020205020404" pitchFamily="49" charset="0"/>
              </a:rPr>
              <a:t>      term       estimate   </a:t>
            </a:r>
            <a:r>
              <a:rPr lang="en-US" dirty="0" err="1">
                <a:solidFill>
                  <a:schemeClr val="accent5">
                    <a:lumMod val="75000"/>
                  </a:schemeClr>
                </a:solidFill>
                <a:latin typeface="Courier New" panose="02070309020205020404" pitchFamily="49" charset="0"/>
                <a:cs typeface="Courier New" panose="02070309020205020404" pitchFamily="49" charset="0"/>
              </a:rPr>
              <a:t>std.error</a:t>
            </a:r>
            <a:r>
              <a:rPr lang="en-US" dirty="0">
                <a:solidFill>
                  <a:schemeClr val="accent5">
                    <a:lumMod val="75000"/>
                  </a:schemeClr>
                </a:solidFill>
                <a:latin typeface="Courier New" panose="02070309020205020404" pitchFamily="49" charset="0"/>
                <a:cs typeface="Courier New" panose="02070309020205020404" pitchFamily="49" charset="0"/>
              </a:rPr>
              <a:t>  statistic       df      </a:t>
            </a:r>
            <a:r>
              <a:rPr lang="en-US" dirty="0" err="1">
                <a:solidFill>
                  <a:schemeClr val="accent5">
                    <a:lumMod val="75000"/>
                  </a:schemeClr>
                </a:solidFill>
                <a:latin typeface="Courier New" panose="02070309020205020404" pitchFamily="49" charset="0"/>
                <a:cs typeface="Courier New" panose="02070309020205020404" pitchFamily="49" charset="0"/>
              </a:rPr>
              <a:t>p.value</a:t>
            </a:r>
            <a:endParaRPr lang="en-US" dirty="0">
              <a:solidFill>
                <a:schemeClr val="accent5">
                  <a:lumMod val="75000"/>
                </a:schemeClr>
              </a:solidFill>
              <a:latin typeface="Courier New" panose="02070309020205020404" pitchFamily="49" charset="0"/>
              <a:cs typeface="Courier New" panose="02070309020205020404" pitchFamily="49" charset="0"/>
            </a:endParaRPr>
          </a:p>
          <a:p>
            <a:pPr lvl="1"/>
            <a:r>
              <a:rPr lang="en-US" dirty="0">
                <a:solidFill>
                  <a:schemeClr val="accent5">
                    <a:lumMod val="75000"/>
                  </a:schemeClr>
                </a:solidFill>
                <a:latin typeface="Courier New" panose="02070309020205020404" pitchFamily="49" charset="0"/>
                <a:cs typeface="Courier New" panose="02070309020205020404" pitchFamily="49" charset="0"/>
              </a:rPr>
              <a:t>(Intercept)  7.3299124658 0.294620940 24.8791293 23.76547 0.000000e+00</a:t>
            </a:r>
          </a:p>
          <a:p>
            <a:pPr lvl="1"/>
            <a:r>
              <a:rPr lang="en-US" dirty="0">
                <a:solidFill>
                  <a:schemeClr val="accent5">
                    <a:lumMod val="75000"/>
                  </a:schemeClr>
                </a:solidFill>
                <a:latin typeface="Courier New" panose="02070309020205020404" pitchFamily="49" charset="0"/>
                <a:cs typeface="Courier New" panose="02070309020205020404" pitchFamily="49" charset="0"/>
              </a:rPr>
              <a:t>        age -0.0009509144 0.001656267 -0.5741312 27.57720 5.705327e-01</a:t>
            </a:r>
          </a:p>
          <a:p>
            <a:pPr lvl="1"/>
            <a:r>
              <a:rPr lang="en-US" dirty="0">
                <a:solidFill>
                  <a:schemeClr val="accent5">
                    <a:lumMod val="75000"/>
                  </a:schemeClr>
                </a:solidFill>
                <a:latin typeface="Courier New" panose="02070309020205020404" pitchFamily="49" charset="0"/>
                <a:cs typeface="Courier New" panose="02070309020205020404" pitchFamily="49" charset="0"/>
              </a:rPr>
              <a:t>   </a:t>
            </a:r>
            <a:r>
              <a:rPr lang="en-US" dirty="0" err="1">
                <a:solidFill>
                  <a:schemeClr val="accent5">
                    <a:lumMod val="75000"/>
                  </a:schemeClr>
                </a:solidFill>
                <a:latin typeface="Courier New" panose="02070309020205020404" pitchFamily="49" charset="0"/>
                <a:cs typeface="Courier New" panose="02070309020205020404" pitchFamily="49" charset="0"/>
              </a:rPr>
              <a:t>log_educ</a:t>
            </a:r>
            <a:r>
              <a:rPr lang="en-US" dirty="0">
                <a:solidFill>
                  <a:schemeClr val="accent5">
                    <a:lumMod val="75000"/>
                  </a:schemeClr>
                </a:solidFill>
                <a:latin typeface="Courier New" panose="02070309020205020404" pitchFamily="49" charset="0"/>
                <a:cs typeface="Courier New" panose="02070309020205020404" pitchFamily="49" charset="0"/>
              </a:rPr>
              <a:t>  1.2557312736 0.101383546 12.3859475 36.75509 1.110223e-14</a:t>
            </a:r>
            <a:endParaRPr lang="en-US" dirty="0">
              <a:latin typeface="Courier New" panose="02070309020205020404" pitchFamily="49" charset="0"/>
              <a:cs typeface="Courier New" panose="02070309020205020404" pitchFamily="49" charset="0"/>
            </a:endParaRPr>
          </a:p>
        </p:txBody>
      </p:sp>
      <p:sp>
        <p:nvSpPr>
          <p:cNvPr id="9" name="Rectangle 8">
            <a:extLst>
              <a:ext uri="{FF2B5EF4-FFF2-40B4-BE49-F238E27FC236}">
                <a16:creationId xmlns:a16="http://schemas.microsoft.com/office/drawing/2014/main" id="{111AC02A-385B-EE4B-8F95-147F68D4E12E}"/>
              </a:ext>
            </a:extLst>
          </p:cNvPr>
          <p:cNvSpPr/>
          <p:nvPr/>
        </p:nvSpPr>
        <p:spPr>
          <a:xfrm>
            <a:off x="838200" y="1582721"/>
            <a:ext cx="10515600" cy="2303669"/>
          </a:xfrm>
          <a:prstGeom prst="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endParaRPr lang="en-US" sz="2000" dirty="0"/>
          </a:p>
          <a:p>
            <a:pPr lvl="1"/>
            <a:r>
              <a:rPr lang="en-US" sz="2800" b="1" dirty="0">
                <a:solidFill>
                  <a:schemeClr val="accent3">
                    <a:lumMod val="75000"/>
                  </a:schemeClr>
                </a:solidFill>
              </a:rPr>
              <a:t>Resulting in the following output:</a:t>
            </a:r>
          </a:p>
          <a:p>
            <a:pPr lvl="1"/>
            <a:endParaRPr lang="en-US" sz="2800" b="1" dirty="0">
              <a:solidFill>
                <a:schemeClr val="accent3">
                  <a:lumMod val="75000"/>
                </a:schemeClr>
              </a:solidFill>
            </a:endParaRPr>
          </a:p>
          <a:p>
            <a:pPr lvl="1"/>
            <a:r>
              <a:rPr lang="en-US" sz="2000" dirty="0" err="1">
                <a:solidFill>
                  <a:schemeClr val="accent3">
                    <a:lumMod val="75000"/>
                  </a:schemeClr>
                </a:solidFill>
                <a:latin typeface="Courier New" panose="02070309020205020404" pitchFamily="49" charset="0"/>
                <a:cs typeface="Courier New" panose="02070309020205020404" pitchFamily="49" charset="0"/>
              </a:rPr>
              <a:t>log_income</a:t>
            </a:r>
            <a:r>
              <a:rPr lang="en-US" sz="2000" dirty="0">
                <a:solidFill>
                  <a:schemeClr val="accent3">
                    <a:lumMod val="75000"/>
                  </a:schemeClr>
                </a:solidFill>
                <a:latin typeface="Courier New" panose="02070309020205020404" pitchFamily="49" charset="0"/>
                <a:cs typeface="Courier New" panose="02070309020205020404" pitchFamily="49" charset="0"/>
              </a:rPr>
              <a:t> ~	Estimate	Std. Error	z-value	P(&gt;|z|)</a:t>
            </a:r>
          </a:p>
          <a:p>
            <a:pPr lvl="1"/>
            <a:r>
              <a:rPr lang="en-US" sz="2000" dirty="0">
                <a:solidFill>
                  <a:schemeClr val="accent3">
                    <a:lumMod val="75000"/>
                  </a:schemeClr>
                </a:solidFill>
                <a:latin typeface="Courier New" panose="02070309020205020404" pitchFamily="49" charset="0"/>
                <a:cs typeface="Courier New" panose="02070309020205020404" pitchFamily="49" charset="0"/>
              </a:rPr>
              <a:t>age               0.000         0.001    0.217       0.828</a:t>
            </a:r>
          </a:p>
          <a:p>
            <a:pPr lvl="1"/>
            <a:r>
              <a:rPr lang="en-US" sz="2000" dirty="0" err="1">
                <a:solidFill>
                  <a:schemeClr val="accent3">
                    <a:lumMod val="75000"/>
                  </a:schemeClr>
                </a:solidFill>
                <a:latin typeface="Courier New" panose="02070309020205020404" pitchFamily="49" charset="0"/>
                <a:cs typeface="Courier New" panose="02070309020205020404" pitchFamily="49" charset="0"/>
              </a:rPr>
              <a:t>log_educ</a:t>
            </a:r>
            <a:r>
              <a:rPr lang="en-US" sz="2000" dirty="0">
                <a:solidFill>
                  <a:schemeClr val="accent3">
                    <a:lumMod val="75000"/>
                  </a:schemeClr>
                </a:solidFill>
                <a:latin typeface="Courier New" panose="02070309020205020404" pitchFamily="49" charset="0"/>
                <a:cs typeface="Courier New" panose="02070309020205020404" pitchFamily="49" charset="0"/>
              </a:rPr>
              <a:t>          1.450         0.091   15.998       0.000***</a:t>
            </a:r>
          </a:p>
        </p:txBody>
      </p:sp>
      <p:sp>
        <p:nvSpPr>
          <p:cNvPr id="2" name="Title 1">
            <a:extLst>
              <a:ext uri="{FF2B5EF4-FFF2-40B4-BE49-F238E27FC236}">
                <a16:creationId xmlns:a16="http://schemas.microsoft.com/office/drawing/2014/main" id="{C184D200-61D2-4D62-B4D7-4721963B3F09}"/>
              </a:ext>
            </a:extLst>
          </p:cNvPr>
          <p:cNvSpPr>
            <a:spLocks noGrp="1"/>
          </p:cNvSpPr>
          <p:nvPr>
            <p:ph type="title"/>
          </p:nvPr>
        </p:nvSpPr>
        <p:spPr/>
        <p:txBody>
          <a:bodyPr/>
          <a:lstStyle/>
          <a:p>
            <a:r>
              <a:rPr lang="en-US" b="1" dirty="0">
                <a:solidFill>
                  <a:schemeClr val="accent1"/>
                </a:solidFill>
                <a:latin typeface="Georgia" panose="02040502050405020303" pitchFamily="18" charset="0"/>
              </a:rPr>
              <a:t>Note…</a:t>
            </a:r>
          </a:p>
        </p:txBody>
      </p:sp>
      <p:cxnSp>
        <p:nvCxnSpPr>
          <p:cNvPr id="8" name="Straight Arrow Connector 7">
            <a:extLst>
              <a:ext uri="{FF2B5EF4-FFF2-40B4-BE49-F238E27FC236}">
                <a16:creationId xmlns:a16="http://schemas.microsoft.com/office/drawing/2014/main" id="{75E7EC33-DC9D-4D9A-99E6-B70DD04A9B5D}"/>
              </a:ext>
            </a:extLst>
          </p:cNvPr>
          <p:cNvCxnSpPr>
            <a:cxnSpLocks/>
          </p:cNvCxnSpPr>
          <p:nvPr/>
        </p:nvCxnSpPr>
        <p:spPr>
          <a:xfrm flipH="1">
            <a:off x="10278320" y="2438494"/>
            <a:ext cx="1316780" cy="81399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0A83FA9-CABC-4C7F-A604-50CB03C845F7}"/>
              </a:ext>
            </a:extLst>
          </p:cNvPr>
          <p:cNvCxnSpPr>
            <a:cxnSpLocks/>
          </p:cNvCxnSpPr>
          <p:nvPr/>
        </p:nvCxnSpPr>
        <p:spPr>
          <a:xfrm flipH="1">
            <a:off x="10174148" y="2438494"/>
            <a:ext cx="1420952" cy="33604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8BC67CB-EA06-4837-962B-A052C2A4B02B}"/>
              </a:ext>
            </a:extLst>
          </p:cNvPr>
          <p:cNvSpPr txBox="1"/>
          <p:nvPr/>
        </p:nvSpPr>
        <p:spPr>
          <a:xfrm>
            <a:off x="7862425" y="191725"/>
            <a:ext cx="4179425" cy="2246769"/>
          </a:xfrm>
          <a:prstGeom prst="rect">
            <a:avLst/>
          </a:prstGeom>
          <a:solidFill>
            <a:schemeClr val="accent5"/>
          </a:solidFill>
        </p:spPr>
        <p:txBody>
          <a:bodyPr wrap="square" rtlCol="0">
            <a:spAutoFit/>
          </a:bodyPr>
          <a:lstStyle/>
          <a:p>
            <a:pPr algn="r"/>
            <a:r>
              <a:rPr lang="en-US" sz="2800" dirty="0">
                <a:solidFill>
                  <a:schemeClr val="bg1"/>
                </a:solidFill>
              </a:rPr>
              <a:t>These results are not identical, but the coefficients are similar, and the p-values lead to the same conclusion</a:t>
            </a:r>
          </a:p>
        </p:txBody>
      </p:sp>
    </p:spTree>
    <p:extLst>
      <p:ext uri="{BB962C8B-B14F-4D97-AF65-F5344CB8AC3E}">
        <p14:creationId xmlns:p14="http://schemas.microsoft.com/office/powerpoint/2010/main" val="265166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199" y="365125"/>
            <a:ext cx="10181493" cy="1123706"/>
          </a:xfrm>
        </p:spPr>
        <p:txBody>
          <a:bodyPr>
            <a:noAutofit/>
          </a:bodyPr>
          <a:lstStyle/>
          <a:p>
            <a:r>
              <a:rPr lang="en-US" sz="4000" b="1" dirty="0">
                <a:solidFill>
                  <a:schemeClr val="accent1"/>
                </a:solidFill>
                <a:latin typeface="Georgia" panose="02040502050405020303" pitchFamily="18" charset="0"/>
              </a:rPr>
              <a:t>Other Real-World Problems</a:t>
            </a:r>
          </a:p>
        </p:txBody>
      </p:sp>
      <p:sp>
        <p:nvSpPr>
          <p:cNvPr id="4" name="TextBox 3">
            <a:extLst>
              <a:ext uri="{FF2B5EF4-FFF2-40B4-BE49-F238E27FC236}">
                <a16:creationId xmlns:a16="http://schemas.microsoft.com/office/drawing/2014/main" id="{3A61EAB5-A9B5-3042-8EE3-EA76294640DB}"/>
              </a:ext>
            </a:extLst>
          </p:cNvPr>
          <p:cNvSpPr txBox="1"/>
          <p:nvPr/>
        </p:nvSpPr>
        <p:spPr>
          <a:xfrm>
            <a:off x="833394" y="5647593"/>
            <a:ext cx="4128502" cy="523220"/>
          </a:xfrm>
          <a:prstGeom prst="rect">
            <a:avLst/>
          </a:prstGeom>
          <a:solidFill>
            <a:schemeClr val="accent4">
              <a:lumMod val="20000"/>
              <a:lumOff val="80000"/>
            </a:schemeClr>
          </a:solidFill>
          <a:ln>
            <a:solidFill>
              <a:schemeClr val="accent4">
                <a:lumMod val="75000"/>
              </a:schemeClr>
            </a:solidFill>
          </a:ln>
        </p:spPr>
        <p:txBody>
          <a:bodyPr wrap="none" rtlCol="0">
            <a:spAutoFit/>
          </a:bodyPr>
          <a:lstStyle/>
          <a:p>
            <a:r>
              <a:rPr lang="en-US" sz="2800" dirty="0"/>
              <a:t>Zero-value transformations</a:t>
            </a:r>
          </a:p>
        </p:txBody>
      </p:sp>
      <p:sp>
        <p:nvSpPr>
          <p:cNvPr id="6" name="TextBox 5">
            <a:extLst>
              <a:ext uri="{FF2B5EF4-FFF2-40B4-BE49-F238E27FC236}">
                <a16:creationId xmlns:a16="http://schemas.microsoft.com/office/drawing/2014/main" id="{020D68DB-79E8-E24E-B9B2-BEEB008523E6}"/>
              </a:ext>
            </a:extLst>
          </p:cNvPr>
          <p:cNvSpPr txBox="1"/>
          <p:nvPr/>
        </p:nvSpPr>
        <p:spPr>
          <a:xfrm>
            <a:off x="833394" y="2083772"/>
            <a:ext cx="1750800" cy="523220"/>
          </a:xfrm>
          <a:prstGeom prst="rect">
            <a:avLst/>
          </a:prstGeom>
          <a:solidFill>
            <a:schemeClr val="accent3">
              <a:lumMod val="20000"/>
              <a:lumOff val="80000"/>
            </a:schemeClr>
          </a:solidFill>
          <a:ln>
            <a:solidFill>
              <a:schemeClr val="accent3"/>
            </a:solidFill>
          </a:ln>
        </p:spPr>
        <p:txBody>
          <a:bodyPr wrap="none" rtlCol="0">
            <a:spAutoFit/>
          </a:bodyPr>
          <a:lstStyle/>
          <a:p>
            <a:r>
              <a:rPr lang="en-US" sz="2800" dirty="0"/>
              <a:t>Likert Data</a:t>
            </a:r>
          </a:p>
        </p:txBody>
      </p:sp>
      <p:sp>
        <p:nvSpPr>
          <p:cNvPr id="5" name="TextBox 4">
            <a:extLst>
              <a:ext uri="{FF2B5EF4-FFF2-40B4-BE49-F238E27FC236}">
                <a16:creationId xmlns:a16="http://schemas.microsoft.com/office/drawing/2014/main" id="{C9BAB414-2C50-1D4F-914F-0008D918BB9B}"/>
              </a:ext>
            </a:extLst>
          </p:cNvPr>
          <p:cNvSpPr txBox="1"/>
          <p:nvPr/>
        </p:nvSpPr>
        <p:spPr>
          <a:xfrm>
            <a:off x="833394" y="2843484"/>
            <a:ext cx="4785528" cy="954107"/>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r>
              <a:rPr lang="en-US" sz="2800" dirty="0"/>
              <a:t>Categorical continuous variables (e.g., ages 3-5, 6-10)</a:t>
            </a:r>
          </a:p>
        </p:txBody>
      </p:sp>
      <p:sp>
        <p:nvSpPr>
          <p:cNvPr id="7" name="TextBox 6">
            <a:extLst>
              <a:ext uri="{FF2B5EF4-FFF2-40B4-BE49-F238E27FC236}">
                <a16:creationId xmlns:a16="http://schemas.microsoft.com/office/drawing/2014/main" id="{16DCC7EE-1DD3-6343-9598-4E5EF7D97215}"/>
              </a:ext>
            </a:extLst>
          </p:cNvPr>
          <p:cNvSpPr txBox="1"/>
          <p:nvPr/>
        </p:nvSpPr>
        <p:spPr>
          <a:xfrm>
            <a:off x="833394" y="4034083"/>
            <a:ext cx="4527843" cy="523220"/>
          </a:xfrm>
          <a:prstGeom prst="rect">
            <a:avLst/>
          </a:prstGeom>
          <a:solidFill>
            <a:schemeClr val="accent5">
              <a:lumMod val="20000"/>
              <a:lumOff val="80000"/>
            </a:schemeClr>
          </a:solidFill>
          <a:ln>
            <a:solidFill>
              <a:schemeClr val="accent5"/>
            </a:solidFill>
          </a:ln>
        </p:spPr>
        <p:txBody>
          <a:bodyPr wrap="none" rtlCol="0">
            <a:spAutoFit/>
          </a:bodyPr>
          <a:lstStyle/>
          <a:p>
            <a:r>
              <a:rPr lang="en-US" sz="2800" dirty="0"/>
              <a:t>Select all that apply questions</a:t>
            </a:r>
          </a:p>
        </p:txBody>
      </p:sp>
      <p:sp>
        <p:nvSpPr>
          <p:cNvPr id="8" name="TextBox 7">
            <a:extLst>
              <a:ext uri="{FF2B5EF4-FFF2-40B4-BE49-F238E27FC236}">
                <a16:creationId xmlns:a16="http://schemas.microsoft.com/office/drawing/2014/main" id="{6419E4B5-FAA2-4742-BCF4-6C74D4210EAC}"/>
              </a:ext>
            </a:extLst>
          </p:cNvPr>
          <p:cNvSpPr txBox="1"/>
          <p:nvPr/>
        </p:nvSpPr>
        <p:spPr>
          <a:xfrm>
            <a:off x="833394" y="4840838"/>
            <a:ext cx="3283912" cy="523220"/>
          </a:xfrm>
          <a:prstGeom prst="rect">
            <a:avLst/>
          </a:prstGeom>
          <a:solidFill>
            <a:schemeClr val="accent2">
              <a:lumMod val="20000"/>
              <a:lumOff val="80000"/>
            </a:schemeClr>
          </a:solidFill>
          <a:ln>
            <a:solidFill>
              <a:schemeClr val="accent2">
                <a:lumMod val="75000"/>
              </a:schemeClr>
            </a:solidFill>
          </a:ln>
        </p:spPr>
        <p:txBody>
          <a:bodyPr wrap="none" rtlCol="0">
            <a:spAutoFit/>
          </a:bodyPr>
          <a:lstStyle/>
          <a:p>
            <a:r>
              <a:rPr lang="en-US" sz="2800" dirty="0"/>
              <a:t>Rank order questions</a:t>
            </a:r>
          </a:p>
        </p:txBody>
      </p:sp>
      <p:sp>
        <p:nvSpPr>
          <p:cNvPr id="3" name="TextBox 2">
            <a:extLst>
              <a:ext uri="{FF2B5EF4-FFF2-40B4-BE49-F238E27FC236}">
                <a16:creationId xmlns:a16="http://schemas.microsoft.com/office/drawing/2014/main" id="{11454E00-1073-0141-A8C4-D11F9FB187AB}"/>
              </a:ext>
            </a:extLst>
          </p:cNvPr>
          <p:cNvSpPr txBox="1"/>
          <p:nvPr/>
        </p:nvSpPr>
        <p:spPr>
          <a:xfrm>
            <a:off x="838199" y="1169295"/>
            <a:ext cx="9687780" cy="369332"/>
          </a:xfrm>
          <a:prstGeom prst="rect">
            <a:avLst/>
          </a:prstGeom>
          <a:noFill/>
        </p:spPr>
        <p:txBody>
          <a:bodyPr wrap="none" rtlCol="0">
            <a:spAutoFit/>
          </a:bodyPr>
          <a:lstStyle/>
          <a:p>
            <a:r>
              <a:rPr lang="en-US" dirty="0">
                <a:solidFill>
                  <a:schemeClr val="accent1">
                    <a:lumMod val="50000"/>
                  </a:schemeClr>
                </a:solidFill>
              </a:rPr>
              <a:t>Several other topics deserve attention (although we won’t have time to go into depth for any of them)</a:t>
            </a:r>
          </a:p>
        </p:txBody>
      </p:sp>
    </p:spTree>
    <p:extLst>
      <p:ext uri="{BB962C8B-B14F-4D97-AF65-F5344CB8AC3E}">
        <p14:creationId xmlns:p14="http://schemas.microsoft.com/office/powerpoint/2010/main" val="3369687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199" y="365125"/>
            <a:ext cx="10181493" cy="1123706"/>
          </a:xfrm>
        </p:spPr>
        <p:txBody>
          <a:bodyPr>
            <a:noAutofit/>
          </a:bodyPr>
          <a:lstStyle/>
          <a:p>
            <a:r>
              <a:rPr lang="en-US" sz="4000" b="1" dirty="0">
                <a:solidFill>
                  <a:schemeClr val="accent1"/>
                </a:solidFill>
                <a:latin typeface="Georgia" panose="02040502050405020303" pitchFamily="18" charset="0"/>
              </a:rPr>
              <a:t>Other Real-World Problems</a:t>
            </a:r>
          </a:p>
        </p:txBody>
      </p:sp>
      <p:sp>
        <p:nvSpPr>
          <p:cNvPr id="4" name="TextBox 3">
            <a:extLst>
              <a:ext uri="{FF2B5EF4-FFF2-40B4-BE49-F238E27FC236}">
                <a16:creationId xmlns:a16="http://schemas.microsoft.com/office/drawing/2014/main" id="{3A61EAB5-A9B5-3042-8EE3-EA76294640DB}"/>
              </a:ext>
            </a:extLst>
          </p:cNvPr>
          <p:cNvSpPr txBox="1"/>
          <p:nvPr/>
        </p:nvSpPr>
        <p:spPr>
          <a:xfrm>
            <a:off x="833394" y="5647593"/>
            <a:ext cx="4128502"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Zero-value transformations</a:t>
            </a:r>
          </a:p>
        </p:txBody>
      </p:sp>
      <p:sp>
        <p:nvSpPr>
          <p:cNvPr id="6" name="TextBox 5">
            <a:extLst>
              <a:ext uri="{FF2B5EF4-FFF2-40B4-BE49-F238E27FC236}">
                <a16:creationId xmlns:a16="http://schemas.microsoft.com/office/drawing/2014/main" id="{020D68DB-79E8-E24E-B9B2-BEEB008523E6}"/>
              </a:ext>
            </a:extLst>
          </p:cNvPr>
          <p:cNvSpPr txBox="1"/>
          <p:nvPr/>
        </p:nvSpPr>
        <p:spPr>
          <a:xfrm>
            <a:off x="833394" y="2083772"/>
            <a:ext cx="1750800" cy="523220"/>
          </a:xfrm>
          <a:prstGeom prst="rect">
            <a:avLst/>
          </a:prstGeom>
          <a:solidFill>
            <a:schemeClr val="accent3">
              <a:lumMod val="20000"/>
              <a:lumOff val="80000"/>
            </a:schemeClr>
          </a:solidFill>
          <a:ln>
            <a:solidFill>
              <a:schemeClr val="accent3"/>
            </a:solidFill>
          </a:ln>
        </p:spPr>
        <p:txBody>
          <a:bodyPr wrap="none" rtlCol="0">
            <a:spAutoFit/>
          </a:bodyPr>
          <a:lstStyle/>
          <a:p>
            <a:r>
              <a:rPr lang="en-US" sz="2800" dirty="0"/>
              <a:t>Likert Data</a:t>
            </a:r>
          </a:p>
        </p:txBody>
      </p:sp>
      <p:sp>
        <p:nvSpPr>
          <p:cNvPr id="5" name="TextBox 4">
            <a:extLst>
              <a:ext uri="{FF2B5EF4-FFF2-40B4-BE49-F238E27FC236}">
                <a16:creationId xmlns:a16="http://schemas.microsoft.com/office/drawing/2014/main" id="{C9BAB414-2C50-1D4F-914F-0008D918BB9B}"/>
              </a:ext>
            </a:extLst>
          </p:cNvPr>
          <p:cNvSpPr txBox="1"/>
          <p:nvPr/>
        </p:nvSpPr>
        <p:spPr>
          <a:xfrm>
            <a:off x="833394" y="2843484"/>
            <a:ext cx="4785528" cy="954107"/>
          </a:xfrm>
          <a:prstGeom prst="rect">
            <a:avLst/>
          </a:prstGeom>
          <a:solidFill>
            <a:schemeClr val="bg1">
              <a:lumMod val="95000"/>
            </a:schemeClr>
          </a:solidFill>
          <a:ln>
            <a:solidFill>
              <a:schemeClr val="bg1">
                <a:lumMod val="95000"/>
              </a:schemeClr>
            </a:solidFill>
          </a:ln>
        </p:spPr>
        <p:txBody>
          <a:bodyPr wrap="square" rtlCol="0">
            <a:spAutoFit/>
          </a:bodyPr>
          <a:lstStyle/>
          <a:p>
            <a:r>
              <a:rPr lang="en-US" sz="2800" dirty="0">
                <a:solidFill>
                  <a:schemeClr val="bg2"/>
                </a:solidFill>
              </a:rPr>
              <a:t>Categorical continuous variables (e.g., ages 3-5, 6-10)</a:t>
            </a:r>
          </a:p>
        </p:txBody>
      </p:sp>
      <p:sp>
        <p:nvSpPr>
          <p:cNvPr id="7" name="TextBox 6">
            <a:extLst>
              <a:ext uri="{FF2B5EF4-FFF2-40B4-BE49-F238E27FC236}">
                <a16:creationId xmlns:a16="http://schemas.microsoft.com/office/drawing/2014/main" id="{16DCC7EE-1DD3-6343-9598-4E5EF7D97215}"/>
              </a:ext>
            </a:extLst>
          </p:cNvPr>
          <p:cNvSpPr txBox="1"/>
          <p:nvPr/>
        </p:nvSpPr>
        <p:spPr>
          <a:xfrm>
            <a:off x="833394" y="4034083"/>
            <a:ext cx="4527843"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Select all that apply questions</a:t>
            </a:r>
          </a:p>
        </p:txBody>
      </p:sp>
      <p:sp>
        <p:nvSpPr>
          <p:cNvPr id="8" name="TextBox 7">
            <a:extLst>
              <a:ext uri="{FF2B5EF4-FFF2-40B4-BE49-F238E27FC236}">
                <a16:creationId xmlns:a16="http://schemas.microsoft.com/office/drawing/2014/main" id="{6419E4B5-FAA2-4742-BCF4-6C74D4210EAC}"/>
              </a:ext>
            </a:extLst>
          </p:cNvPr>
          <p:cNvSpPr txBox="1"/>
          <p:nvPr/>
        </p:nvSpPr>
        <p:spPr>
          <a:xfrm>
            <a:off x="833394" y="4840838"/>
            <a:ext cx="3283912"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Rank order questions</a:t>
            </a:r>
          </a:p>
        </p:txBody>
      </p:sp>
      <p:sp>
        <p:nvSpPr>
          <p:cNvPr id="3" name="TextBox 2">
            <a:extLst>
              <a:ext uri="{FF2B5EF4-FFF2-40B4-BE49-F238E27FC236}">
                <a16:creationId xmlns:a16="http://schemas.microsoft.com/office/drawing/2014/main" id="{11454E00-1073-0141-A8C4-D11F9FB187AB}"/>
              </a:ext>
            </a:extLst>
          </p:cNvPr>
          <p:cNvSpPr txBox="1"/>
          <p:nvPr/>
        </p:nvSpPr>
        <p:spPr>
          <a:xfrm>
            <a:off x="838199" y="1169295"/>
            <a:ext cx="9687780" cy="369332"/>
          </a:xfrm>
          <a:prstGeom prst="rect">
            <a:avLst/>
          </a:prstGeom>
          <a:noFill/>
        </p:spPr>
        <p:txBody>
          <a:bodyPr wrap="none" rtlCol="0">
            <a:spAutoFit/>
          </a:bodyPr>
          <a:lstStyle/>
          <a:p>
            <a:r>
              <a:rPr lang="en-US" dirty="0">
                <a:solidFill>
                  <a:schemeClr val="accent1">
                    <a:lumMod val="50000"/>
                  </a:schemeClr>
                </a:solidFill>
              </a:rPr>
              <a:t>Several other topics deserve attention (although we won’t have time to go into depth for any of them)</a:t>
            </a:r>
          </a:p>
        </p:txBody>
      </p:sp>
      <p:sp>
        <p:nvSpPr>
          <p:cNvPr id="10" name="Rectangle 9">
            <a:extLst>
              <a:ext uri="{FF2B5EF4-FFF2-40B4-BE49-F238E27FC236}">
                <a16:creationId xmlns:a16="http://schemas.microsoft.com/office/drawing/2014/main" id="{4ADA707B-E6A6-6747-B1F1-08C4C4E337F8}"/>
              </a:ext>
            </a:extLst>
          </p:cNvPr>
          <p:cNvSpPr/>
          <p:nvPr/>
        </p:nvSpPr>
        <p:spPr>
          <a:xfrm>
            <a:off x="4558748" y="2083772"/>
            <a:ext cx="7076661" cy="4396541"/>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3">
                    <a:lumMod val="75000"/>
                  </a:schemeClr>
                </a:solidFill>
              </a:rPr>
              <a:t>Examples</a:t>
            </a:r>
          </a:p>
          <a:p>
            <a:r>
              <a:rPr lang="en-US" sz="2800" dirty="0">
                <a:solidFill>
                  <a:schemeClr val="accent3">
                    <a:lumMod val="75000"/>
                  </a:schemeClr>
                </a:solidFill>
              </a:rPr>
              <a:t>   “Strongly Disagree to Strong Agree questions”</a:t>
            </a:r>
          </a:p>
          <a:p>
            <a:r>
              <a:rPr lang="en-US" sz="2800" dirty="0">
                <a:solidFill>
                  <a:schemeClr val="accent3">
                    <a:lumMod val="75000"/>
                  </a:schemeClr>
                </a:solidFill>
              </a:rPr>
              <a:t>   “Rating from 1 to 7”</a:t>
            </a:r>
          </a:p>
          <a:p>
            <a:endParaRPr lang="en-US" sz="1400" dirty="0">
              <a:solidFill>
                <a:schemeClr val="accent3">
                  <a:lumMod val="75000"/>
                </a:schemeClr>
              </a:solidFill>
            </a:endParaRPr>
          </a:p>
          <a:p>
            <a:r>
              <a:rPr lang="en-US" sz="2800" dirty="0">
                <a:solidFill>
                  <a:schemeClr val="accent3">
                    <a:lumMod val="75000"/>
                  </a:schemeClr>
                </a:solidFill>
              </a:rPr>
              <a:t>They aren’t truly continuous and often have weird distributions (ceiling and floor effects)</a:t>
            </a:r>
          </a:p>
          <a:p>
            <a:endParaRPr lang="en-US" sz="1600" dirty="0">
              <a:solidFill>
                <a:schemeClr val="accent3">
                  <a:lumMod val="75000"/>
                </a:schemeClr>
              </a:solidFill>
            </a:endParaRPr>
          </a:p>
          <a:p>
            <a:r>
              <a:rPr lang="en-US" sz="2800" dirty="0">
                <a:solidFill>
                  <a:schemeClr val="accent3">
                    <a:lumMod val="75000"/>
                  </a:schemeClr>
                </a:solidFill>
              </a:rPr>
              <a:t>Most recommend to treat like an ordinal variable (not continuous) </a:t>
            </a:r>
            <a:r>
              <a:rPr lang="en-US" sz="2800" dirty="0">
                <a:solidFill>
                  <a:schemeClr val="accent3">
                    <a:lumMod val="50000"/>
                  </a:schemeClr>
                </a:solidFill>
              </a:rPr>
              <a:t>but if the distribution is roughly normal and there are more than 7 options, then sometimes this can be relaxed</a:t>
            </a:r>
            <a:endParaRPr lang="en-US" dirty="0">
              <a:solidFill>
                <a:schemeClr val="accent3">
                  <a:lumMod val="50000"/>
                </a:schemeClr>
              </a:solidFill>
            </a:endParaRPr>
          </a:p>
        </p:txBody>
      </p:sp>
      <p:sp>
        <p:nvSpPr>
          <p:cNvPr id="11" name="TextBox 10">
            <a:extLst>
              <a:ext uri="{FF2B5EF4-FFF2-40B4-BE49-F238E27FC236}">
                <a16:creationId xmlns:a16="http://schemas.microsoft.com/office/drawing/2014/main" id="{69723DCE-05F8-AF46-AFC7-DA799EF8763B}"/>
              </a:ext>
            </a:extLst>
          </p:cNvPr>
          <p:cNvSpPr txBox="1"/>
          <p:nvPr/>
        </p:nvSpPr>
        <p:spPr>
          <a:xfrm>
            <a:off x="2561328" y="6361045"/>
            <a:ext cx="2056012" cy="369332"/>
          </a:xfrm>
          <a:prstGeom prst="rect">
            <a:avLst/>
          </a:prstGeom>
          <a:noFill/>
        </p:spPr>
        <p:txBody>
          <a:bodyPr wrap="none" rtlCol="0">
            <a:spAutoFit/>
          </a:bodyPr>
          <a:lstStyle/>
          <a:p>
            <a:r>
              <a:rPr lang="en-US" dirty="0">
                <a:solidFill>
                  <a:schemeClr val="accent3">
                    <a:lumMod val="50000"/>
                  </a:schemeClr>
                </a:solidFill>
              </a:rPr>
              <a:t>Just a rule of thumb</a:t>
            </a:r>
          </a:p>
        </p:txBody>
      </p:sp>
      <p:cxnSp>
        <p:nvCxnSpPr>
          <p:cNvPr id="13" name="Straight Arrow Connector 12">
            <a:extLst>
              <a:ext uri="{FF2B5EF4-FFF2-40B4-BE49-F238E27FC236}">
                <a16:creationId xmlns:a16="http://schemas.microsoft.com/office/drawing/2014/main" id="{3CE95C23-9A06-BC44-A837-C545F1E4F99F}"/>
              </a:ext>
            </a:extLst>
          </p:cNvPr>
          <p:cNvCxnSpPr/>
          <p:nvPr/>
        </p:nvCxnSpPr>
        <p:spPr>
          <a:xfrm flipV="1">
            <a:off x="4117306" y="6140897"/>
            <a:ext cx="534207" cy="272996"/>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406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199" y="365125"/>
            <a:ext cx="10181493" cy="1123706"/>
          </a:xfrm>
        </p:spPr>
        <p:txBody>
          <a:bodyPr>
            <a:noAutofit/>
          </a:bodyPr>
          <a:lstStyle/>
          <a:p>
            <a:r>
              <a:rPr lang="en-US" sz="4000" b="1" dirty="0">
                <a:solidFill>
                  <a:schemeClr val="accent1"/>
                </a:solidFill>
                <a:latin typeface="Georgia" panose="02040502050405020303" pitchFamily="18" charset="0"/>
              </a:rPr>
              <a:t>Other Real-World Problems</a:t>
            </a:r>
          </a:p>
        </p:txBody>
      </p:sp>
      <p:sp>
        <p:nvSpPr>
          <p:cNvPr id="4" name="TextBox 3">
            <a:extLst>
              <a:ext uri="{FF2B5EF4-FFF2-40B4-BE49-F238E27FC236}">
                <a16:creationId xmlns:a16="http://schemas.microsoft.com/office/drawing/2014/main" id="{3A61EAB5-A9B5-3042-8EE3-EA76294640DB}"/>
              </a:ext>
            </a:extLst>
          </p:cNvPr>
          <p:cNvSpPr txBox="1"/>
          <p:nvPr/>
        </p:nvSpPr>
        <p:spPr>
          <a:xfrm>
            <a:off x="833394" y="5647593"/>
            <a:ext cx="4128502"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Zero-value transformations</a:t>
            </a:r>
          </a:p>
        </p:txBody>
      </p:sp>
      <p:sp>
        <p:nvSpPr>
          <p:cNvPr id="6" name="TextBox 5">
            <a:extLst>
              <a:ext uri="{FF2B5EF4-FFF2-40B4-BE49-F238E27FC236}">
                <a16:creationId xmlns:a16="http://schemas.microsoft.com/office/drawing/2014/main" id="{020D68DB-79E8-E24E-B9B2-BEEB008523E6}"/>
              </a:ext>
            </a:extLst>
          </p:cNvPr>
          <p:cNvSpPr txBox="1"/>
          <p:nvPr/>
        </p:nvSpPr>
        <p:spPr>
          <a:xfrm>
            <a:off x="833394" y="2083772"/>
            <a:ext cx="1750800" cy="523220"/>
          </a:xfrm>
          <a:prstGeom prst="rect">
            <a:avLst/>
          </a:prstGeom>
          <a:solidFill>
            <a:schemeClr val="accent3">
              <a:lumMod val="20000"/>
              <a:lumOff val="80000"/>
            </a:schemeClr>
          </a:solidFill>
          <a:ln>
            <a:solidFill>
              <a:schemeClr val="accent3"/>
            </a:solidFill>
          </a:ln>
        </p:spPr>
        <p:txBody>
          <a:bodyPr wrap="none" rtlCol="0">
            <a:spAutoFit/>
          </a:bodyPr>
          <a:lstStyle/>
          <a:p>
            <a:r>
              <a:rPr lang="en-US" sz="2800" dirty="0"/>
              <a:t>Likert Data</a:t>
            </a:r>
          </a:p>
        </p:txBody>
      </p:sp>
      <p:sp>
        <p:nvSpPr>
          <p:cNvPr id="5" name="TextBox 4">
            <a:extLst>
              <a:ext uri="{FF2B5EF4-FFF2-40B4-BE49-F238E27FC236}">
                <a16:creationId xmlns:a16="http://schemas.microsoft.com/office/drawing/2014/main" id="{C9BAB414-2C50-1D4F-914F-0008D918BB9B}"/>
              </a:ext>
            </a:extLst>
          </p:cNvPr>
          <p:cNvSpPr txBox="1"/>
          <p:nvPr/>
        </p:nvSpPr>
        <p:spPr>
          <a:xfrm>
            <a:off x="833394" y="2843484"/>
            <a:ext cx="4785528" cy="954107"/>
          </a:xfrm>
          <a:prstGeom prst="rect">
            <a:avLst/>
          </a:prstGeom>
          <a:solidFill>
            <a:schemeClr val="bg1">
              <a:lumMod val="95000"/>
            </a:schemeClr>
          </a:solidFill>
          <a:ln>
            <a:solidFill>
              <a:schemeClr val="bg1">
                <a:lumMod val="95000"/>
              </a:schemeClr>
            </a:solidFill>
          </a:ln>
        </p:spPr>
        <p:txBody>
          <a:bodyPr wrap="square" rtlCol="0">
            <a:spAutoFit/>
          </a:bodyPr>
          <a:lstStyle/>
          <a:p>
            <a:r>
              <a:rPr lang="en-US" sz="2800" dirty="0">
                <a:solidFill>
                  <a:schemeClr val="bg2"/>
                </a:solidFill>
              </a:rPr>
              <a:t>Categorical continuous variables (e.g., ages 3-5, 6-10)</a:t>
            </a:r>
          </a:p>
        </p:txBody>
      </p:sp>
      <p:sp>
        <p:nvSpPr>
          <p:cNvPr id="7" name="TextBox 6">
            <a:extLst>
              <a:ext uri="{FF2B5EF4-FFF2-40B4-BE49-F238E27FC236}">
                <a16:creationId xmlns:a16="http://schemas.microsoft.com/office/drawing/2014/main" id="{16DCC7EE-1DD3-6343-9598-4E5EF7D97215}"/>
              </a:ext>
            </a:extLst>
          </p:cNvPr>
          <p:cNvSpPr txBox="1"/>
          <p:nvPr/>
        </p:nvSpPr>
        <p:spPr>
          <a:xfrm>
            <a:off x="833394" y="4034083"/>
            <a:ext cx="4527843"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Select all that apply questions</a:t>
            </a:r>
          </a:p>
        </p:txBody>
      </p:sp>
      <p:sp>
        <p:nvSpPr>
          <p:cNvPr id="8" name="TextBox 7">
            <a:extLst>
              <a:ext uri="{FF2B5EF4-FFF2-40B4-BE49-F238E27FC236}">
                <a16:creationId xmlns:a16="http://schemas.microsoft.com/office/drawing/2014/main" id="{6419E4B5-FAA2-4742-BCF4-6C74D4210EAC}"/>
              </a:ext>
            </a:extLst>
          </p:cNvPr>
          <p:cNvSpPr txBox="1"/>
          <p:nvPr/>
        </p:nvSpPr>
        <p:spPr>
          <a:xfrm>
            <a:off x="833394" y="4840838"/>
            <a:ext cx="3283912"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Rank order questions</a:t>
            </a:r>
          </a:p>
        </p:txBody>
      </p:sp>
      <p:sp>
        <p:nvSpPr>
          <p:cNvPr id="3" name="TextBox 2">
            <a:extLst>
              <a:ext uri="{FF2B5EF4-FFF2-40B4-BE49-F238E27FC236}">
                <a16:creationId xmlns:a16="http://schemas.microsoft.com/office/drawing/2014/main" id="{11454E00-1073-0141-A8C4-D11F9FB187AB}"/>
              </a:ext>
            </a:extLst>
          </p:cNvPr>
          <p:cNvSpPr txBox="1"/>
          <p:nvPr/>
        </p:nvSpPr>
        <p:spPr>
          <a:xfrm>
            <a:off x="838199" y="1169295"/>
            <a:ext cx="9687780" cy="369332"/>
          </a:xfrm>
          <a:prstGeom prst="rect">
            <a:avLst/>
          </a:prstGeom>
          <a:noFill/>
        </p:spPr>
        <p:txBody>
          <a:bodyPr wrap="none" rtlCol="0">
            <a:spAutoFit/>
          </a:bodyPr>
          <a:lstStyle/>
          <a:p>
            <a:r>
              <a:rPr lang="en-US" dirty="0">
                <a:solidFill>
                  <a:schemeClr val="accent1">
                    <a:lumMod val="50000"/>
                  </a:schemeClr>
                </a:solidFill>
              </a:rPr>
              <a:t>Several other topics deserve attention (although we won’t have time to go into depth for any of them)</a:t>
            </a:r>
          </a:p>
        </p:txBody>
      </p:sp>
      <p:sp>
        <p:nvSpPr>
          <p:cNvPr id="10" name="Rectangle 9">
            <a:extLst>
              <a:ext uri="{FF2B5EF4-FFF2-40B4-BE49-F238E27FC236}">
                <a16:creationId xmlns:a16="http://schemas.microsoft.com/office/drawing/2014/main" id="{4ADA707B-E6A6-6747-B1F1-08C4C4E337F8}"/>
              </a:ext>
            </a:extLst>
          </p:cNvPr>
          <p:cNvSpPr/>
          <p:nvPr/>
        </p:nvSpPr>
        <p:spPr>
          <a:xfrm>
            <a:off x="4558748" y="2083772"/>
            <a:ext cx="7076661" cy="4396541"/>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3">
                    <a:lumMod val="75000"/>
                  </a:schemeClr>
                </a:solidFill>
              </a:rPr>
              <a:t>Take a look at the `</a:t>
            </a:r>
            <a:r>
              <a:rPr lang="en-US" sz="2800" dirty="0" err="1">
                <a:solidFill>
                  <a:schemeClr val="accent3">
                    <a:lumMod val="75000"/>
                  </a:schemeClr>
                </a:solidFill>
              </a:rPr>
              <a:t>likert</a:t>
            </a:r>
            <a:r>
              <a:rPr lang="en-US" sz="2800" dirty="0">
                <a:solidFill>
                  <a:schemeClr val="accent3">
                    <a:lumMod val="75000"/>
                  </a:schemeClr>
                </a:solidFill>
              </a:rPr>
              <a:t>` package in R for great examples of how to analyze these in really beautiful ways (mostly descriptive though)</a:t>
            </a:r>
          </a:p>
          <a:p>
            <a:endParaRPr lang="en-US" sz="1600" dirty="0">
              <a:solidFill>
                <a:schemeClr val="accent3">
                  <a:lumMod val="75000"/>
                </a:schemeClr>
              </a:solidFill>
            </a:endParaRPr>
          </a:p>
          <a:p>
            <a:r>
              <a:rPr lang="en-US" sz="2800" dirty="0">
                <a:solidFill>
                  <a:schemeClr val="accent6"/>
                </a:solidFill>
                <a:hlinkClick r:id="rId3">
                  <a:extLst>
                    <a:ext uri="{A12FA001-AC4F-418D-AE19-62706E023703}">
                      <ahyp:hlinkClr xmlns:ahyp="http://schemas.microsoft.com/office/drawing/2018/hyperlinkcolor" val="tx"/>
                    </a:ext>
                  </a:extLst>
                </a:hlinkClick>
              </a:rPr>
              <a:t>https://rpubs.com/m_dev/likert_summary</a:t>
            </a:r>
            <a:endParaRPr lang="en-US" sz="2800" dirty="0">
              <a:solidFill>
                <a:schemeClr val="accent6"/>
              </a:solidFill>
            </a:endParaRPr>
          </a:p>
          <a:p>
            <a:endParaRPr lang="en-US" sz="2800" dirty="0">
              <a:solidFill>
                <a:schemeClr val="accent3">
                  <a:lumMod val="75000"/>
                </a:schemeClr>
              </a:solidFill>
            </a:endParaRPr>
          </a:p>
        </p:txBody>
      </p:sp>
    </p:spTree>
    <p:extLst>
      <p:ext uri="{BB962C8B-B14F-4D97-AF65-F5344CB8AC3E}">
        <p14:creationId xmlns:p14="http://schemas.microsoft.com/office/powerpoint/2010/main" val="2821495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41EF6D-D48B-7945-97E3-C0E088455771}"/>
              </a:ext>
            </a:extLst>
          </p:cNvPr>
          <p:cNvSpPr txBox="1"/>
          <p:nvPr/>
        </p:nvSpPr>
        <p:spPr>
          <a:xfrm rot="16200000">
            <a:off x="-534132" y="2921168"/>
            <a:ext cx="4757737"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0" dirty="0">
                <a:solidFill>
                  <a:srgbClr val="1D4C50"/>
                </a:solidFill>
                <a:latin typeface="Calibri" panose="020F0502020204030204"/>
              </a:rPr>
              <a:t>Missing data</a:t>
            </a:r>
            <a:r>
              <a:rPr kumimoji="0" lang="en-US" sz="6000" b="0" i="0" u="none" strike="noStrike" kern="1200" cap="none" spc="0" normalizeH="0" baseline="0" noProof="0" dirty="0">
                <a:ln>
                  <a:noFill/>
                </a:ln>
                <a:solidFill>
                  <a:srgbClr val="1D4C50"/>
                </a:solidFill>
                <a:effectLst/>
                <a:uLnTx/>
                <a:uFillTx/>
                <a:latin typeface="Calibri" panose="020F0502020204030204"/>
                <a:ea typeface="+mn-ea"/>
                <a:cs typeface="+mn-cs"/>
              </a:rPr>
              <a:t>…</a:t>
            </a:r>
          </a:p>
        </p:txBody>
      </p:sp>
      <p:pic>
        <p:nvPicPr>
          <p:cNvPr id="3" name="Picture 2">
            <a:extLst>
              <a:ext uri="{FF2B5EF4-FFF2-40B4-BE49-F238E27FC236}">
                <a16:creationId xmlns:a16="http://schemas.microsoft.com/office/drawing/2014/main" id="{41FB4FAA-97AF-6C45-8A7D-F8BF062EE473}"/>
              </a:ext>
            </a:extLst>
          </p:cNvPr>
          <p:cNvPicPr>
            <a:picLocks noChangeAspect="1"/>
          </p:cNvPicPr>
          <p:nvPr/>
        </p:nvPicPr>
        <p:blipFill>
          <a:blip r:embed="rId3"/>
          <a:stretch>
            <a:fillRect/>
          </a:stretch>
        </p:blipFill>
        <p:spPr>
          <a:xfrm>
            <a:off x="3117424" y="0"/>
            <a:ext cx="7388385" cy="6858000"/>
          </a:xfrm>
          <a:prstGeom prst="rect">
            <a:avLst/>
          </a:prstGeom>
        </p:spPr>
      </p:pic>
    </p:spTree>
    <p:extLst>
      <p:ext uri="{BB962C8B-B14F-4D97-AF65-F5344CB8AC3E}">
        <p14:creationId xmlns:p14="http://schemas.microsoft.com/office/powerpoint/2010/main" val="3413605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199" y="365125"/>
            <a:ext cx="10181493" cy="1123706"/>
          </a:xfrm>
        </p:spPr>
        <p:txBody>
          <a:bodyPr>
            <a:noAutofit/>
          </a:bodyPr>
          <a:lstStyle/>
          <a:p>
            <a:r>
              <a:rPr lang="en-US" sz="4000" b="1" dirty="0">
                <a:solidFill>
                  <a:schemeClr val="accent1"/>
                </a:solidFill>
                <a:latin typeface="Georgia" panose="02040502050405020303" pitchFamily="18" charset="0"/>
              </a:rPr>
              <a:t>Other Real-World Problems</a:t>
            </a:r>
          </a:p>
        </p:txBody>
      </p:sp>
      <p:sp>
        <p:nvSpPr>
          <p:cNvPr id="4" name="TextBox 3">
            <a:extLst>
              <a:ext uri="{FF2B5EF4-FFF2-40B4-BE49-F238E27FC236}">
                <a16:creationId xmlns:a16="http://schemas.microsoft.com/office/drawing/2014/main" id="{3A61EAB5-A9B5-3042-8EE3-EA76294640DB}"/>
              </a:ext>
            </a:extLst>
          </p:cNvPr>
          <p:cNvSpPr txBox="1"/>
          <p:nvPr/>
        </p:nvSpPr>
        <p:spPr>
          <a:xfrm>
            <a:off x="833394" y="5647593"/>
            <a:ext cx="4128502"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Zero-value transformations</a:t>
            </a:r>
          </a:p>
        </p:txBody>
      </p:sp>
      <p:sp>
        <p:nvSpPr>
          <p:cNvPr id="6" name="TextBox 5">
            <a:extLst>
              <a:ext uri="{FF2B5EF4-FFF2-40B4-BE49-F238E27FC236}">
                <a16:creationId xmlns:a16="http://schemas.microsoft.com/office/drawing/2014/main" id="{020D68DB-79E8-E24E-B9B2-BEEB008523E6}"/>
              </a:ext>
            </a:extLst>
          </p:cNvPr>
          <p:cNvSpPr txBox="1"/>
          <p:nvPr/>
        </p:nvSpPr>
        <p:spPr>
          <a:xfrm>
            <a:off x="833394" y="2083772"/>
            <a:ext cx="1750800"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Likert Data</a:t>
            </a:r>
          </a:p>
        </p:txBody>
      </p:sp>
      <p:sp>
        <p:nvSpPr>
          <p:cNvPr id="5" name="TextBox 4">
            <a:extLst>
              <a:ext uri="{FF2B5EF4-FFF2-40B4-BE49-F238E27FC236}">
                <a16:creationId xmlns:a16="http://schemas.microsoft.com/office/drawing/2014/main" id="{C9BAB414-2C50-1D4F-914F-0008D918BB9B}"/>
              </a:ext>
            </a:extLst>
          </p:cNvPr>
          <p:cNvSpPr txBox="1"/>
          <p:nvPr/>
        </p:nvSpPr>
        <p:spPr>
          <a:xfrm>
            <a:off x="833394" y="2843484"/>
            <a:ext cx="4785528" cy="954107"/>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r>
              <a:rPr lang="en-US" sz="2800" dirty="0"/>
              <a:t>Categorical continuous variables (e.g., ages 3-5, 6-10)</a:t>
            </a:r>
          </a:p>
        </p:txBody>
      </p:sp>
      <p:sp>
        <p:nvSpPr>
          <p:cNvPr id="7" name="TextBox 6">
            <a:extLst>
              <a:ext uri="{FF2B5EF4-FFF2-40B4-BE49-F238E27FC236}">
                <a16:creationId xmlns:a16="http://schemas.microsoft.com/office/drawing/2014/main" id="{16DCC7EE-1DD3-6343-9598-4E5EF7D97215}"/>
              </a:ext>
            </a:extLst>
          </p:cNvPr>
          <p:cNvSpPr txBox="1"/>
          <p:nvPr/>
        </p:nvSpPr>
        <p:spPr>
          <a:xfrm>
            <a:off x="833394" y="4034083"/>
            <a:ext cx="4527843"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Select all that apply questions</a:t>
            </a:r>
          </a:p>
        </p:txBody>
      </p:sp>
      <p:sp>
        <p:nvSpPr>
          <p:cNvPr id="8" name="TextBox 7">
            <a:extLst>
              <a:ext uri="{FF2B5EF4-FFF2-40B4-BE49-F238E27FC236}">
                <a16:creationId xmlns:a16="http://schemas.microsoft.com/office/drawing/2014/main" id="{6419E4B5-FAA2-4742-BCF4-6C74D4210EAC}"/>
              </a:ext>
            </a:extLst>
          </p:cNvPr>
          <p:cNvSpPr txBox="1"/>
          <p:nvPr/>
        </p:nvSpPr>
        <p:spPr>
          <a:xfrm>
            <a:off x="833394" y="4840838"/>
            <a:ext cx="3283912"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Rank order questions</a:t>
            </a:r>
          </a:p>
        </p:txBody>
      </p:sp>
      <p:sp>
        <p:nvSpPr>
          <p:cNvPr id="3" name="TextBox 2">
            <a:extLst>
              <a:ext uri="{FF2B5EF4-FFF2-40B4-BE49-F238E27FC236}">
                <a16:creationId xmlns:a16="http://schemas.microsoft.com/office/drawing/2014/main" id="{11454E00-1073-0141-A8C4-D11F9FB187AB}"/>
              </a:ext>
            </a:extLst>
          </p:cNvPr>
          <p:cNvSpPr txBox="1"/>
          <p:nvPr/>
        </p:nvSpPr>
        <p:spPr>
          <a:xfrm>
            <a:off x="838199" y="1169295"/>
            <a:ext cx="9687780" cy="369332"/>
          </a:xfrm>
          <a:prstGeom prst="rect">
            <a:avLst/>
          </a:prstGeom>
          <a:noFill/>
        </p:spPr>
        <p:txBody>
          <a:bodyPr wrap="none" rtlCol="0">
            <a:spAutoFit/>
          </a:bodyPr>
          <a:lstStyle/>
          <a:p>
            <a:r>
              <a:rPr lang="en-US" dirty="0">
                <a:solidFill>
                  <a:schemeClr val="accent1">
                    <a:lumMod val="50000"/>
                  </a:schemeClr>
                </a:solidFill>
              </a:rPr>
              <a:t>Several other topics deserve attention (although we won’t have time to go into depth for any of them)</a:t>
            </a:r>
          </a:p>
        </p:txBody>
      </p:sp>
      <p:sp>
        <p:nvSpPr>
          <p:cNvPr id="9" name="Rectangle 8">
            <a:extLst>
              <a:ext uri="{FF2B5EF4-FFF2-40B4-BE49-F238E27FC236}">
                <a16:creationId xmlns:a16="http://schemas.microsoft.com/office/drawing/2014/main" id="{79F80B5A-69E3-A541-BA3F-586B46E26B58}"/>
              </a:ext>
            </a:extLst>
          </p:cNvPr>
          <p:cNvSpPr/>
          <p:nvPr/>
        </p:nvSpPr>
        <p:spPr>
          <a:xfrm>
            <a:off x="6018000" y="2259592"/>
            <a:ext cx="5645426" cy="2859289"/>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6">
                    <a:lumMod val="75000"/>
                  </a:schemeClr>
                </a:solidFill>
              </a:rPr>
              <a:t>Best if treated like ordinal/categorical but you’ll see some turn them into a continuous variable</a:t>
            </a:r>
          </a:p>
          <a:p>
            <a:endParaRPr lang="en-US" sz="1600" dirty="0">
              <a:solidFill>
                <a:schemeClr val="accent6">
                  <a:lumMod val="75000"/>
                </a:schemeClr>
              </a:solidFill>
            </a:endParaRPr>
          </a:p>
          <a:p>
            <a:r>
              <a:rPr lang="en-US" sz="2800" dirty="0">
                <a:solidFill>
                  <a:schemeClr val="accent6">
                    <a:lumMod val="75000"/>
                  </a:schemeClr>
                </a:solidFill>
              </a:rPr>
              <a:t>Treating like continuous introduces measurement error</a:t>
            </a:r>
          </a:p>
        </p:txBody>
      </p:sp>
    </p:spTree>
    <p:extLst>
      <p:ext uri="{BB962C8B-B14F-4D97-AF65-F5344CB8AC3E}">
        <p14:creationId xmlns:p14="http://schemas.microsoft.com/office/powerpoint/2010/main" val="1827151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199" y="365125"/>
            <a:ext cx="10181493" cy="1123706"/>
          </a:xfrm>
        </p:spPr>
        <p:txBody>
          <a:bodyPr>
            <a:noAutofit/>
          </a:bodyPr>
          <a:lstStyle/>
          <a:p>
            <a:r>
              <a:rPr lang="en-US" sz="4000" b="1" dirty="0">
                <a:solidFill>
                  <a:schemeClr val="accent1"/>
                </a:solidFill>
                <a:latin typeface="Georgia" panose="02040502050405020303" pitchFamily="18" charset="0"/>
              </a:rPr>
              <a:t>Other Real-World Problems</a:t>
            </a:r>
          </a:p>
        </p:txBody>
      </p:sp>
      <p:sp>
        <p:nvSpPr>
          <p:cNvPr id="4" name="TextBox 3">
            <a:extLst>
              <a:ext uri="{FF2B5EF4-FFF2-40B4-BE49-F238E27FC236}">
                <a16:creationId xmlns:a16="http://schemas.microsoft.com/office/drawing/2014/main" id="{3A61EAB5-A9B5-3042-8EE3-EA76294640DB}"/>
              </a:ext>
            </a:extLst>
          </p:cNvPr>
          <p:cNvSpPr txBox="1"/>
          <p:nvPr/>
        </p:nvSpPr>
        <p:spPr>
          <a:xfrm>
            <a:off x="833394" y="5647593"/>
            <a:ext cx="4128502"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Zero-value transformations</a:t>
            </a:r>
          </a:p>
        </p:txBody>
      </p:sp>
      <p:sp>
        <p:nvSpPr>
          <p:cNvPr id="6" name="TextBox 5">
            <a:extLst>
              <a:ext uri="{FF2B5EF4-FFF2-40B4-BE49-F238E27FC236}">
                <a16:creationId xmlns:a16="http://schemas.microsoft.com/office/drawing/2014/main" id="{020D68DB-79E8-E24E-B9B2-BEEB008523E6}"/>
              </a:ext>
            </a:extLst>
          </p:cNvPr>
          <p:cNvSpPr txBox="1"/>
          <p:nvPr/>
        </p:nvSpPr>
        <p:spPr>
          <a:xfrm>
            <a:off x="833394" y="2083772"/>
            <a:ext cx="1750800"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Likert Data</a:t>
            </a:r>
          </a:p>
        </p:txBody>
      </p:sp>
      <p:sp>
        <p:nvSpPr>
          <p:cNvPr id="5" name="TextBox 4">
            <a:extLst>
              <a:ext uri="{FF2B5EF4-FFF2-40B4-BE49-F238E27FC236}">
                <a16:creationId xmlns:a16="http://schemas.microsoft.com/office/drawing/2014/main" id="{C9BAB414-2C50-1D4F-914F-0008D918BB9B}"/>
              </a:ext>
            </a:extLst>
          </p:cNvPr>
          <p:cNvSpPr txBox="1"/>
          <p:nvPr/>
        </p:nvSpPr>
        <p:spPr>
          <a:xfrm>
            <a:off x="833394" y="2843484"/>
            <a:ext cx="4785528" cy="954107"/>
          </a:xfrm>
          <a:prstGeom prst="rect">
            <a:avLst/>
          </a:prstGeom>
          <a:solidFill>
            <a:schemeClr val="bg1">
              <a:lumMod val="95000"/>
            </a:schemeClr>
          </a:solidFill>
          <a:ln>
            <a:solidFill>
              <a:schemeClr val="bg1">
                <a:lumMod val="95000"/>
              </a:schemeClr>
            </a:solidFill>
          </a:ln>
        </p:spPr>
        <p:txBody>
          <a:bodyPr wrap="square" rtlCol="0">
            <a:spAutoFit/>
          </a:bodyPr>
          <a:lstStyle/>
          <a:p>
            <a:r>
              <a:rPr lang="en-US" sz="2800" dirty="0">
                <a:solidFill>
                  <a:schemeClr val="bg2"/>
                </a:solidFill>
              </a:rPr>
              <a:t>Categorical continuous variables (e.g., ages 3-5, 6-10)</a:t>
            </a:r>
          </a:p>
        </p:txBody>
      </p:sp>
      <p:sp>
        <p:nvSpPr>
          <p:cNvPr id="7" name="TextBox 6">
            <a:extLst>
              <a:ext uri="{FF2B5EF4-FFF2-40B4-BE49-F238E27FC236}">
                <a16:creationId xmlns:a16="http://schemas.microsoft.com/office/drawing/2014/main" id="{16DCC7EE-1DD3-6343-9598-4E5EF7D97215}"/>
              </a:ext>
            </a:extLst>
          </p:cNvPr>
          <p:cNvSpPr txBox="1"/>
          <p:nvPr/>
        </p:nvSpPr>
        <p:spPr>
          <a:xfrm>
            <a:off x="833394" y="4034083"/>
            <a:ext cx="4527843" cy="523220"/>
          </a:xfrm>
          <a:prstGeom prst="rect">
            <a:avLst/>
          </a:prstGeom>
          <a:solidFill>
            <a:schemeClr val="accent5">
              <a:lumMod val="20000"/>
              <a:lumOff val="80000"/>
            </a:schemeClr>
          </a:solidFill>
          <a:ln>
            <a:solidFill>
              <a:schemeClr val="accent5"/>
            </a:solidFill>
          </a:ln>
        </p:spPr>
        <p:txBody>
          <a:bodyPr wrap="none" rtlCol="0">
            <a:spAutoFit/>
          </a:bodyPr>
          <a:lstStyle/>
          <a:p>
            <a:r>
              <a:rPr lang="en-US" sz="2800" dirty="0"/>
              <a:t>Select all that apply questions</a:t>
            </a:r>
          </a:p>
        </p:txBody>
      </p:sp>
      <p:sp>
        <p:nvSpPr>
          <p:cNvPr id="8" name="TextBox 7">
            <a:extLst>
              <a:ext uri="{FF2B5EF4-FFF2-40B4-BE49-F238E27FC236}">
                <a16:creationId xmlns:a16="http://schemas.microsoft.com/office/drawing/2014/main" id="{6419E4B5-FAA2-4742-BCF4-6C74D4210EAC}"/>
              </a:ext>
            </a:extLst>
          </p:cNvPr>
          <p:cNvSpPr txBox="1"/>
          <p:nvPr/>
        </p:nvSpPr>
        <p:spPr>
          <a:xfrm>
            <a:off x="833394" y="4840838"/>
            <a:ext cx="3283912"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Rank order questions</a:t>
            </a:r>
          </a:p>
        </p:txBody>
      </p:sp>
      <p:sp>
        <p:nvSpPr>
          <p:cNvPr id="3" name="TextBox 2">
            <a:extLst>
              <a:ext uri="{FF2B5EF4-FFF2-40B4-BE49-F238E27FC236}">
                <a16:creationId xmlns:a16="http://schemas.microsoft.com/office/drawing/2014/main" id="{11454E00-1073-0141-A8C4-D11F9FB187AB}"/>
              </a:ext>
            </a:extLst>
          </p:cNvPr>
          <p:cNvSpPr txBox="1"/>
          <p:nvPr/>
        </p:nvSpPr>
        <p:spPr>
          <a:xfrm>
            <a:off x="838199" y="1169295"/>
            <a:ext cx="9687780" cy="369332"/>
          </a:xfrm>
          <a:prstGeom prst="rect">
            <a:avLst/>
          </a:prstGeom>
          <a:noFill/>
        </p:spPr>
        <p:txBody>
          <a:bodyPr wrap="none" rtlCol="0">
            <a:spAutoFit/>
          </a:bodyPr>
          <a:lstStyle/>
          <a:p>
            <a:r>
              <a:rPr lang="en-US" dirty="0">
                <a:solidFill>
                  <a:schemeClr val="accent1">
                    <a:lumMod val="50000"/>
                  </a:schemeClr>
                </a:solidFill>
              </a:rPr>
              <a:t>Several other topics deserve attention (although we won’t have time to go into depth for any of them)</a:t>
            </a:r>
          </a:p>
        </p:txBody>
      </p:sp>
      <p:sp>
        <p:nvSpPr>
          <p:cNvPr id="9" name="Rectangle 8">
            <a:extLst>
              <a:ext uri="{FF2B5EF4-FFF2-40B4-BE49-F238E27FC236}">
                <a16:creationId xmlns:a16="http://schemas.microsoft.com/office/drawing/2014/main" id="{E4E32EE7-5624-8B47-8C67-09A60E8F3B0E}"/>
              </a:ext>
            </a:extLst>
          </p:cNvPr>
          <p:cNvSpPr/>
          <p:nvPr/>
        </p:nvSpPr>
        <p:spPr>
          <a:xfrm>
            <a:off x="6018000" y="2259592"/>
            <a:ext cx="5645426" cy="4233283"/>
          </a:xfrm>
          <a:prstGeom prst="rect">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5">
                    <a:lumMod val="75000"/>
                  </a:schemeClr>
                </a:solidFill>
              </a:rPr>
              <a:t>All variables need to have a single, mutually exclusive value</a:t>
            </a:r>
          </a:p>
          <a:p>
            <a:endParaRPr lang="en-US" sz="1600" dirty="0">
              <a:solidFill>
                <a:schemeClr val="accent5">
                  <a:lumMod val="75000"/>
                </a:schemeClr>
              </a:solidFill>
            </a:endParaRPr>
          </a:p>
          <a:p>
            <a:r>
              <a:rPr lang="en-US" sz="2800" dirty="0">
                <a:solidFill>
                  <a:schemeClr val="accent5">
                    <a:lumMod val="75000"/>
                  </a:schemeClr>
                </a:solidFill>
              </a:rPr>
              <a:t>One way is to create a variable for each option in a select all that apply</a:t>
            </a:r>
          </a:p>
          <a:p>
            <a:endParaRPr lang="en-US" sz="1400" dirty="0">
              <a:solidFill>
                <a:schemeClr val="accent5">
                  <a:lumMod val="75000"/>
                </a:schemeClr>
              </a:solidFill>
            </a:endParaRPr>
          </a:p>
          <a:p>
            <a:r>
              <a:rPr lang="en-US" sz="2800" dirty="0">
                <a:solidFill>
                  <a:schemeClr val="accent5">
                    <a:lumMod val="75000"/>
                  </a:schemeClr>
                </a:solidFill>
              </a:rPr>
              <a:t>Other way is to code them as single answer, 2 answers, 3 answers, etc.</a:t>
            </a:r>
          </a:p>
          <a:p>
            <a:endParaRPr lang="en-US" sz="1200" dirty="0">
              <a:solidFill>
                <a:schemeClr val="accent5">
                  <a:lumMod val="75000"/>
                </a:schemeClr>
              </a:solidFill>
            </a:endParaRPr>
          </a:p>
          <a:p>
            <a:r>
              <a:rPr lang="en-US" sz="2800" dirty="0">
                <a:solidFill>
                  <a:schemeClr val="accent5">
                    <a:lumMod val="75000"/>
                  </a:schemeClr>
                </a:solidFill>
              </a:rPr>
              <a:t>Or you can combine both approaches</a:t>
            </a:r>
          </a:p>
        </p:txBody>
      </p:sp>
    </p:spTree>
    <p:extLst>
      <p:ext uri="{BB962C8B-B14F-4D97-AF65-F5344CB8AC3E}">
        <p14:creationId xmlns:p14="http://schemas.microsoft.com/office/powerpoint/2010/main" val="3878498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199" y="365125"/>
            <a:ext cx="10181493" cy="1123706"/>
          </a:xfrm>
        </p:spPr>
        <p:txBody>
          <a:bodyPr>
            <a:noAutofit/>
          </a:bodyPr>
          <a:lstStyle/>
          <a:p>
            <a:r>
              <a:rPr lang="en-US" sz="4000" b="1" dirty="0">
                <a:solidFill>
                  <a:schemeClr val="accent1"/>
                </a:solidFill>
                <a:latin typeface="Georgia" panose="02040502050405020303" pitchFamily="18" charset="0"/>
              </a:rPr>
              <a:t>Other Real-World Problems</a:t>
            </a:r>
          </a:p>
        </p:txBody>
      </p:sp>
      <p:sp>
        <p:nvSpPr>
          <p:cNvPr id="4" name="TextBox 3">
            <a:extLst>
              <a:ext uri="{FF2B5EF4-FFF2-40B4-BE49-F238E27FC236}">
                <a16:creationId xmlns:a16="http://schemas.microsoft.com/office/drawing/2014/main" id="{3A61EAB5-A9B5-3042-8EE3-EA76294640DB}"/>
              </a:ext>
            </a:extLst>
          </p:cNvPr>
          <p:cNvSpPr txBox="1"/>
          <p:nvPr/>
        </p:nvSpPr>
        <p:spPr>
          <a:xfrm>
            <a:off x="833394" y="5647593"/>
            <a:ext cx="4128502"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Zero-value transformations</a:t>
            </a:r>
          </a:p>
        </p:txBody>
      </p:sp>
      <p:sp>
        <p:nvSpPr>
          <p:cNvPr id="6" name="TextBox 5">
            <a:extLst>
              <a:ext uri="{FF2B5EF4-FFF2-40B4-BE49-F238E27FC236}">
                <a16:creationId xmlns:a16="http://schemas.microsoft.com/office/drawing/2014/main" id="{020D68DB-79E8-E24E-B9B2-BEEB008523E6}"/>
              </a:ext>
            </a:extLst>
          </p:cNvPr>
          <p:cNvSpPr txBox="1"/>
          <p:nvPr/>
        </p:nvSpPr>
        <p:spPr>
          <a:xfrm>
            <a:off x="833394" y="2083772"/>
            <a:ext cx="1750800"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Likert Data</a:t>
            </a:r>
          </a:p>
        </p:txBody>
      </p:sp>
      <p:sp>
        <p:nvSpPr>
          <p:cNvPr id="5" name="TextBox 4">
            <a:extLst>
              <a:ext uri="{FF2B5EF4-FFF2-40B4-BE49-F238E27FC236}">
                <a16:creationId xmlns:a16="http://schemas.microsoft.com/office/drawing/2014/main" id="{C9BAB414-2C50-1D4F-914F-0008D918BB9B}"/>
              </a:ext>
            </a:extLst>
          </p:cNvPr>
          <p:cNvSpPr txBox="1"/>
          <p:nvPr/>
        </p:nvSpPr>
        <p:spPr>
          <a:xfrm>
            <a:off x="833394" y="2843484"/>
            <a:ext cx="4785528" cy="954107"/>
          </a:xfrm>
          <a:prstGeom prst="rect">
            <a:avLst/>
          </a:prstGeom>
          <a:solidFill>
            <a:schemeClr val="bg1">
              <a:lumMod val="95000"/>
            </a:schemeClr>
          </a:solidFill>
          <a:ln>
            <a:solidFill>
              <a:schemeClr val="bg1">
                <a:lumMod val="95000"/>
              </a:schemeClr>
            </a:solidFill>
          </a:ln>
        </p:spPr>
        <p:txBody>
          <a:bodyPr wrap="square" rtlCol="0">
            <a:spAutoFit/>
          </a:bodyPr>
          <a:lstStyle/>
          <a:p>
            <a:r>
              <a:rPr lang="en-US" sz="2800" dirty="0">
                <a:solidFill>
                  <a:schemeClr val="bg2"/>
                </a:solidFill>
              </a:rPr>
              <a:t>Categorical continuous variables (e.g., ages 3-5, 6-10)</a:t>
            </a:r>
          </a:p>
        </p:txBody>
      </p:sp>
      <p:sp>
        <p:nvSpPr>
          <p:cNvPr id="7" name="TextBox 6">
            <a:extLst>
              <a:ext uri="{FF2B5EF4-FFF2-40B4-BE49-F238E27FC236}">
                <a16:creationId xmlns:a16="http://schemas.microsoft.com/office/drawing/2014/main" id="{16DCC7EE-1DD3-6343-9598-4E5EF7D97215}"/>
              </a:ext>
            </a:extLst>
          </p:cNvPr>
          <p:cNvSpPr txBox="1"/>
          <p:nvPr/>
        </p:nvSpPr>
        <p:spPr>
          <a:xfrm>
            <a:off x="833394" y="4034083"/>
            <a:ext cx="4527843"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Select all that apply questions</a:t>
            </a:r>
          </a:p>
        </p:txBody>
      </p:sp>
      <p:sp>
        <p:nvSpPr>
          <p:cNvPr id="8" name="TextBox 7">
            <a:extLst>
              <a:ext uri="{FF2B5EF4-FFF2-40B4-BE49-F238E27FC236}">
                <a16:creationId xmlns:a16="http://schemas.microsoft.com/office/drawing/2014/main" id="{6419E4B5-FAA2-4742-BCF4-6C74D4210EAC}"/>
              </a:ext>
            </a:extLst>
          </p:cNvPr>
          <p:cNvSpPr txBox="1"/>
          <p:nvPr/>
        </p:nvSpPr>
        <p:spPr>
          <a:xfrm>
            <a:off x="833394" y="4840838"/>
            <a:ext cx="3283912" cy="523220"/>
          </a:xfrm>
          <a:prstGeom prst="rect">
            <a:avLst/>
          </a:prstGeom>
          <a:solidFill>
            <a:schemeClr val="accent2">
              <a:lumMod val="20000"/>
              <a:lumOff val="80000"/>
            </a:schemeClr>
          </a:solidFill>
          <a:ln>
            <a:solidFill>
              <a:schemeClr val="accent2">
                <a:lumMod val="75000"/>
              </a:schemeClr>
            </a:solidFill>
          </a:ln>
        </p:spPr>
        <p:txBody>
          <a:bodyPr wrap="none" rtlCol="0">
            <a:spAutoFit/>
          </a:bodyPr>
          <a:lstStyle/>
          <a:p>
            <a:r>
              <a:rPr lang="en-US" sz="2800" dirty="0"/>
              <a:t>Rank order questions</a:t>
            </a:r>
          </a:p>
        </p:txBody>
      </p:sp>
      <p:sp>
        <p:nvSpPr>
          <p:cNvPr id="3" name="TextBox 2">
            <a:extLst>
              <a:ext uri="{FF2B5EF4-FFF2-40B4-BE49-F238E27FC236}">
                <a16:creationId xmlns:a16="http://schemas.microsoft.com/office/drawing/2014/main" id="{11454E00-1073-0141-A8C4-D11F9FB187AB}"/>
              </a:ext>
            </a:extLst>
          </p:cNvPr>
          <p:cNvSpPr txBox="1"/>
          <p:nvPr/>
        </p:nvSpPr>
        <p:spPr>
          <a:xfrm>
            <a:off x="838199" y="1169295"/>
            <a:ext cx="9687780" cy="369332"/>
          </a:xfrm>
          <a:prstGeom prst="rect">
            <a:avLst/>
          </a:prstGeom>
          <a:noFill/>
        </p:spPr>
        <p:txBody>
          <a:bodyPr wrap="none" rtlCol="0">
            <a:spAutoFit/>
          </a:bodyPr>
          <a:lstStyle/>
          <a:p>
            <a:r>
              <a:rPr lang="en-US" dirty="0">
                <a:solidFill>
                  <a:schemeClr val="accent1">
                    <a:lumMod val="50000"/>
                  </a:schemeClr>
                </a:solidFill>
              </a:rPr>
              <a:t>Several other topics deserve attention (although we won’t have time to go into depth for any of them)</a:t>
            </a:r>
          </a:p>
        </p:txBody>
      </p:sp>
      <p:sp>
        <p:nvSpPr>
          <p:cNvPr id="9" name="Rectangle 8">
            <a:extLst>
              <a:ext uri="{FF2B5EF4-FFF2-40B4-BE49-F238E27FC236}">
                <a16:creationId xmlns:a16="http://schemas.microsoft.com/office/drawing/2014/main" id="{6A1BB1B0-7FD3-2149-96CA-B9C547823DE6}"/>
              </a:ext>
            </a:extLst>
          </p:cNvPr>
          <p:cNvSpPr/>
          <p:nvPr/>
        </p:nvSpPr>
        <p:spPr>
          <a:xfrm>
            <a:off x="6018000" y="3021496"/>
            <a:ext cx="5645426" cy="347137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2">
                    <a:lumMod val="50000"/>
                  </a:schemeClr>
                </a:solidFill>
              </a:rPr>
              <a:t>Questions that look like: </a:t>
            </a:r>
          </a:p>
          <a:p>
            <a:endParaRPr lang="en-US" sz="1200" dirty="0">
              <a:solidFill>
                <a:schemeClr val="accent2">
                  <a:lumMod val="50000"/>
                </a:schemeClr>
              </a:solidFill>
            </a:endParaRPr>
          </a:p>
          <a:p>
            <a:pPr lvl="1"/>
            <a:r>
              <a:rPr lang="en-US" sz="2800" dirty="0">
                <a:solidFill>
                  <a:schemeClr val="accent2">
                    <a:lumMod val="50000"/>
                  </a:schemeClr>
                </a:solidFill>
              </a:rPr>
              <a:t>“Rank all the following items as least enjoyed to most enjoyed”</a:t>
            </a:r>
          </a:p>
          <a:p>
            <a:endParaRPr lang="en-US" sz="1600" dirty="0">
              <a:solidFill>
                <a:schemeClr val="accent2">
                  <a:lumMod val="50000"/>
                </a:schemeClr>
              </a:solidFill>
            </a:endParaRPr>
          </a:p>
          <a:p>
            <a:r>
              <a:rPr lang="en-US" sz="2800" dirty="0">
                <a:solidFill>
                  <a:schemeClr val="accent2">
                    <a:lumMod val="50000"/>
                  </a:schemeClr>
                </a:solidFill>
              </a:rPr>
              <a:t>Can take average rank (if we think the ranks are truly continuous), the median rank, or the mode</a:t>
            </a:r>
          </a:p>
        </p:txBody>
      </p:sp>
    </p:spTree>
    <p:extLst>
      <p:ext uri="{BB962C8B-B14F-4D97-AF65-F5344CB8AC3E}">
        <p14:creationId xmlns:p14="http://schemas.microsoft.com/office/powerpoint/2010/main" val="3604132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199" y="365125"/>
            <a:ext cx="10181493" cy="1123706"/>
          </a:xfrm>
        </p:spPr>
        <p:txBody>
          <a:bodyPr>
            <a:noAutofit/>
          </a:bodyPr>
          <a:lstStyle/>
          <a:p>
            <a:r>
              <a:rPr lang="en-US" sz="4000" b="1" dirty="0">
                <a:solidFill>
                  <a:schemeClr val="accent1"/>
                </a:solidFill>
                <a:latin typeface="Georgia" panose="02040502050405020303" pitchFamily="18" charset="0"/>
              </a:rPr>
              <a:t>Other Real-World Problems</a:t>
            </a:r>
          </a:p>
        </p:txBody>
      </p:sp>
      <p:sp>
        <p:nvSpPr>
          <p:cNvPr id="4" name="TextBox 3">
            <a:extLst>
              <a:ext uri="{FF2B5EF4-FFF2-40B4-BE49-F238E27FC236}">
                <a16:creationId xmlns:a16="http://schemas.microsoft.com/office/drawing/2014/main" id="{3A61EAB5-A9B5-3042-8EE3-EA76294640DB}"/>
              </a:ext>
            </a:extLst>
          </p:cNvPr>
          <p:cNvSpPr txBox="1"/>
          <p:nvPr/>
        </p:nvSpPr>
        <p:spPr>
          <a:xfrm>
            <a:off x="833394" y="5647593"/>
            <a:ext cx="4128502" cy="523220"/>
          </a:xfrm>
          <a:prstGeom prst="rect">
            <a:avLst/>
          </a:prstGeom>
          <a:solidFill>
            <a:schemeClr val="accent4">
              <a:lumMod val="20000"/>
              <a:lumOff val="80000"/>
            </a:schemeClr>
          </a:solidFill>
          <a:ln>
            <a:solidFill>
              <a:schemeClr val="accent4">
                <a:lumMod val="75000"/>
              </a:schemeClr>
            </a:solidFill>
          </a:ln>
        </p:spPr>
        <p:txBody>
          <a:bodyPr wrap="none" rtlCol="0">
            <a:spAutoFit/>
          </a:bodyPr>
          <a:lstStyle/>
          <a:p>
            <a:r>
              <a:rPr lang="en-US" sz="2800" dirty="0"/>
              <a:t>Zero-value transformations</a:t>
            </a:r>
          </a:p>
        </p:txBody>
      </p:sp>
      <p:sp>
        <p:nvSpPr>
          <p:cNvPr id="6" name="TextBox 5">
            <a:extLst>
              <a:ext uri="{FF2B5EF4-FFF2-40B4-BE49-F238E27FC236}">
                <a16:creationId xmlns:a16="http://schemas.microsoft.com/office/drawing/2014/main" id="{020D68DB-79E8-E24E-B9B2-BEEB008523E6}"/>
              </a:ext>
            </a:extLst>
          </p:cNvPr>
          <p:cNvSpPr txBox="1"/>
          <p:nvPr/>
        </p:nvSpPr>
        <p:spPr>
          <a:xfrm>
            <a:off x="833394" y="2083772"/>
            <a:ext cx="1750800"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Likert Data</a:t>
            </a:r>
          </a:p>
        </p:txBody>
      </p:sp>
      <p:sp>
        <p:nvSpPr>
          <p:cNvPr id="5" name="TextBox 4">
            <a:extLst>
              <a:ext uri="{FF2B5EF4-FFF2-40B4-BE49-F238E27FC236}">
                <a16:creationId xmlns:a16="http://schemas.microsoft.com/office/drawing/2014/main" id="{C9BAB414-2C50-1D4F-914F-0008D918BB9B}"/>
              </a:ext>
            </a:extLst>
          </p:cNvPr>
          <p:cNvSpPr txBox="1"/>
          <p:nvPr/>
        </p:nvSpPr>
        <p:spPr>
          <a:xfrm>
            <a:off x="833394" y="2843484"/>
            <a:ext cx="4785528" cy="954107"/>
          </a:xfrm>
          <a:prstGeom prst="rect">
            <a:avLst/>
          </a:prstGeom>
          <a:solidFill>
            <a:schemeClr val="bg1">
              <a:lumMod val="95000"/>
            </a:schemeClr>
          </a:solidFill>
          <a:ln>
            <a:solidFill>
              <a:schemeClr val="bg1">
                <a:lumMod val="95000"/>
              </a:schemeClr>
            </a:solidFill>
          </a:ln>
        </p:spPr>
        <p:txBody>
          <a:bodyPr wrap="square" rtlCol="0">
            <a:spAutoFit/>
          </a:bodyPr>
          <a:lstStyle/>
          <a:p>
            <a:r>
              <a:rPr lang="en-US" sz="2800" dirty="0">
                <a:solidFill>
                  <a:schemeClr val="bg2"/>
                </a:solidFill>
              </a:rPr>
              <a:t>Categorical continuous variables (e.g., ages 3-5, 6-10)</a:t>
            </a:r>
          </a:p>
        </p:txBody>
      </p:sp>
      <p:sp>
        <p:nvSpPr>
          <p:cNvPr id="7" name="TextBox 6">
            <a:extLst>
              <a:ext uri="{FF2B5EF4-FFF2-40B4-BE49-F238E27FC236}">
                <a16:creationId xmlns:a16="http://schemas.microsoft.com/office/drawing/2014/main" id="{16DCC7EE-1DD3-6343-9598-4E5EF7D97215}"/>
              </a:ext>
            </a:extLst>
          </p:cNvPr>
          <p:cNvSpPr txBox="1"/>
          <p:nvPr/>
        </p:nvSpPr>
        <p:spPr>
          <a:xfrm>
            <a:off x="833394" y="4034083"/>
            <a:ext cx="4527843"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Select all that apply questions</a:t>
            </a:r>
          </a:p>
        </p:txBody>
      </p:sp>
      <p:sp>
        <p:nvSpPr>
          <p:cNvPr id="8" name="TextBox 7">
            <a:extLst>
              <a:ext uri="{FF2B5EF4-FFF2-40B4-BE49-F238E27FC236}">
                <a16:creationId xmlns:a16="http://schemas.microsoft.com/office/drawing/2014/main" id="{6419E4B5-FAA2-4742-BCF4-6C74D4210EAC}"/>
              </a:ext>
            </a:extLst>
          </p:cNvPr>
          <p:cNvSpPr txBox="1"/>
          <p:nvPr/>
        </p:nvSpPr>
        <p:spPr>
          <a:xfrm>
            <a:off x="833394" y="4840838"/>
            <a:ext cx="3283912" cy="523220"/>
          </a:xfrm>
          <a:prstGeom prst="rect">
            <a:avLst/>
          </a:prstGeom>
          <a:solidFill>
            <a:schemeClr val="bg1">
              <a:lumMod val="95000"/>
            </a:schemeClr>
          </a:solidFill>
          <a:ln>
            <a:solidFill>
              <a:schemeClr val="bg1">
                <a:lumMod val="95000"/>
              </a:schemeClr>
            </a:solidFill>
          </a:ln>
        </p:spPr>
        <p:txBody>
          <a:bodyPr wrap="none" rtlCol="0">
            <a:spAutoFit/>
          </a:bodyPr>
          <a:lstStyle/>
          <a:p>
            <a:r>
              <a:rPr lang="en-US" sz="2800" dirty="0">
                <a:solidFill>
                  <a:schemeClr val="bg2"/>
                </a:solidFill>
              </a:rPr>
              <a:t>Rank order questions</a:t>
            </a:r>
          </a:p>
        </p:txBody>
      </p:sp>
      <p:sp>
        <p:nvSpPr>
          <p:cNvPr id="3" name="TextBox 2">
            <a:extLst>
              <a:ext uri="{FF2B5EF4-FFF2-40B4-BE49-F238E27FC236}">
                <a16:creationId xmlns:a16="http://schemas.microsoft.com/office/drawing/2014/main" id="{11454E00-1073-0141-A8C4-D11F9FB187AB}"/>
              </a:ext>
            </a:extLst>
          </p:cNvPr>
          <p:cNvSpPr txBox="1"/>
          <p:nvPr/>
        </p:nvSpPr>
        <p:spPr>
          <a:xfrm>
            <a:off x="838199" y="1169295"/>
            <a:ext cx="9687780" cy="369332"/>
          </a:xfrm>
          <a:prstGeom prst="rect">
            <a:avLst/>
          </a:prstGeom>
          <a:noFill/>
        </p:spPr>
        <p:txBody>
          <a:bodyPr wrap="none" rtlCol="0">
            <a:spAutoFit/>
          </a:bodyPr>
          <a:lstStyle/>
          <a:p>
            <a:r>
              <a:rPr lang="en-US" dirty="0">
                <a:solidFill>
                  <a:schemeClr val="accent1">
                    <a:lumMod val="50000"/>
                  </a:schemeClr>
                </a:solidFill>
              </a:rPr>
              <a:t>Several other topics deserve attention (although we won’t have time to go into depth for any of them)</a:t>
            </a:r>
          </a:p>
        </p:txBody>
      </p:sp>
      <p:sp>
        <p:nvSpPr>
          <p:cNvPr id="9" name="Rectangle 8">
            <a:extLst>
              <a:ext uri="{FF2B5EF4-FFF2-40B4-BE49-F238E27FC236}">
                <a16:creationId xmlns:a16="http://schemas.microsoft.com/office/drawing/2014/main" id="{1DE9A0FE-8560-6240-B679-8CBF899416C5}"/>
              </a:ext>
            </a:extLst>
          </p:cNvPr>
          <p:cNvSpPr/>
          <p:nvPr/>
        </p:nvSpPr>
        <p:spPr>
          <a:xfrm>
            <a:off x="6018000" y="1775792"/>
            <a:ext cx="5645426" cy="4717084"/>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4">
                    <a:lumMod val="75000"/>
                  </a:schemeClr>
                </a:solidFill>
              </a:rPr>
              <a:t>When you need to use a log or other type of transform that cannot have a zero but your variable has zeroes in it</a:t>
            </a:r>
          </a:p>
          <a:p>
            <a:endParaRPr lang="en-US" sz="1400" dirty="0">
              <a:solidFill>
                <a:schemeClr val="accent4">
                  <a:lumMod val="75000"/>
                </a:schemeClr>
              </a:solidFill>
            </a:endParaRPr>
          </a:p>
          <a:p>
            <a:r>
              <a:rPr lang="en-US" sz="2800" dirty="0">
                <a:solidFill>
                  <a:schemeClr val="accent4">
                    <a:lumMod val="75000"/>
                  </a:schemeClr>
                </a:solidFill>
              </a:rPr>
              <a:t>It complicated but here are three potential solutions:</a:t>
            </a:r>
          </a:p>
          <a:p>
            <a:pPr marL="457200" indent="-457200">
              <a:buFont typeface="Arial" panose="020B0604020202020204" pitchFamily="34" charset="0"/>
              <a:buChar char="•"/>
            </a:pPr>
            <a:r>
              <a:rPr lang="en-US" sz="2800" dirty="0">
                <a:solidFill>
                  <a:schemeClr val="accent4">
                    <a:lumMod val="75000"/>
                  </a:schemeClr>
                </a:solidFill>
              </a:rPr>
              <a:t>Use another transformation that will work (e.g., square root)</a:t>
            </a:r>
          </a:p>
          <a:p>
            <a:pPr marL="457200" indent="-457200">
              <a:buFont typeface="Arial" panose="020B0604020202020204" pitchFamily="34" charset="0"/>
              <a:buChar char="•"/>
            </a:pPr>
            <a:r>
              <a:rPr lang="en-US" sz="2800" dirty="0">
                <a:solidFill>
                  <a:schemeClr val="accent4">
                    <a:lumMod val="75000"/>
                  </a:schemeClr>
                </a:solidFill>
              </a:rPr>
              <a:t>GLMs (discussed later in the class)</a:t>
            </a:r>
          </a:p>
          <a:p>
            <a:pPr marL="457200" indent="-457200">
              <a:buFont typeface="Arial" panose="020B0604020202020204" pitchFamily="34" charset="0"/>
              <a:buChar char="•"/>
            </a:pPr>
            <a:r>
              <a:rPr lang="en-US" sz="2800" dirty="0">
                <a:solidFill>
                  <a:schemeClr val="accent4">
                    <a:lumMod val="75000"/>
                  </a:schemeClr>
                </a:solidFill>
                <a:hlinkClick r:id="rId3">
                  <a:extLst>
                    <a:ext uri="{A12FA001-AC4F-418D-AE19-62706E023703}">
                      <ahyp:hlinkClr xmlns:ahyp="http://schemas.microsoft.com/office/drawing/2018/hyperlinkcolor" val="tx"/>
                    </a:ext>
                  </a:extLst>
                </a:hlinkClick>
              </a:rPr>
              <a:t>Add a small constant to the variable</a:t>
            </a:r>
            <a:endParaRPr lang="en-US" sz="2800" dirty="0">
              <a:solidFill>
                <a:schemeClr val="accent4">
                  <a:lumMod val="75000"/>
                </a:schemeClr>
              </a:solidFill>
            </a:endParaRPr>
          </a:p>
        </p:txBody>
      </p:sp>
      <p:sp>
        <p:nvSpPr>
          <p:cNvPr id="10" name="TextBox 9">
            <a:extLst>
              <a:ext uri="{FF2B5EF4-FFF2-40B4-BE49-F238E27FC236}">
                <a16:creationId xmlns:a16="http://schemas.microsoft.com/office/drawing/2014/main" id="{AAE1F9BB-CA04-544A-80B8-12FBB8D72595}"/>
              </a:ext>
            </a:extLst>
          </p:cNvPr>
          <p:cNvSpPr txBox="1"/>
          <p:nvPr/>
        </p:nvSpPr>
        <p:spPr>
          <a:xfrm>
            <a:off x="4961896" y="6492875"/>
            <a:ext cx="6901954" cy="369332"/>
          </a:xfrm>
          <a:prstGeom prst="rect">
            <a:avLst/>
          </a:prstGeom>
          <a:noFill/>
        </p:spPr>
        <p:txBody>
          <a:bodyPr wrap="none" rtlCol="0">
            <a:spAutoFit/>
          </a:bodyPr>
          <a:lstStyle/>
          <a:p>
            <a:r>
              <a:rPr lang="en-US" i="1" dirty="0">
                <a:solidFill>
                  <a:schemeClr val="accent4">
                    <a:lumMod val="75000"/>
                  </a:schemeClr>
                </a:solidFill>
              </a:rPr>
              <a:t>We talk about log transformations and other non-linear models later on</a:t>
            </a:r>
          </a:p>
        </p:txBody>
      </p:sp>
    </p:spTree>
    <p:extLst>
      <p:ext uri="{BB962C8B-B14F-4D97-AF65-F5344CB8AC3E}">
        <p14:creationId xmlns:p14="http://schemas.microsoft.com/office/powerpoint/2010/main" val="3384940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833B6-1060-4ABD-AA69-87A62FBDC0D4}"/>
              </a:ext>
            </a:extLst>
          </p:cNvPr>
          <p:cNvSpPr>
            <a:spLocks noGrp="1"/>
          </p:cNvSpPr>
          <p:nvPr>
            <p:ph type="title"/>
          </p:nvPr>
        </p:nvSpPr>
        <p:spPr/>
        <p:txBody>
          <a:bodyPr/>
          <a:lstStyle/>
          <a:p>
            <a:r>
              <a:rPr lang="en-US" b="1" dirty="0">
                <a:latin typeface="Georgia" panose="02040502050405020303" pitchFamily="18" charset="0"/>
              </a:rPr>
              <a:t>Check Out These Resources!</a:t>
            </a:r>
          </a:p>
        </p:txBody>
      </p:sp>
      <p:sp>
        <p:nvSpPr>
          <p:cNvPr id="3" name="Content Placeholder 2">
            <a:extLst>
              <a:ext uri="{FF2B5EF4-FFF2-40B4-BE49-F238E27FC236}">
                <a16:creationId xmlns:a16="http://schemas.microsoft.com/office/drawing/2014/main" id="{B12E565F-4731-4722-B89C-8879651AF3EB}"/>
              </a:ext>
            </a:extLst>
          </p:cNvPr>
          <p:cNvSpPr>
            <a:spLocks noGrp="1"/>
          </p:cNvSpPr>
          <p:nvPr>
            <p:ph idx="1"/>
          </p:nvPr>
        </p:nvSpPr>
        <p:spPr/>
        <p:txBody>
          <a:bodyPr>
            <a:normAutofit/>
          </a:bodyPr>
          <a:lstStyle/>
          <a:p>
            <a:pPr marL="0" indent="0">
              <a:buNone/>
            </a:pPr>
            <a:r>
              <a:rPr lang="en-US" i="1" dirty="0">
                <a:solidFill>
                  <a:schemeClr val="accent3"/>
                </a:solidFill>
              </a:rPr>
              <a:t>Note that this lecture was just an introduction to these ideas and approaches! </a:t>
            </a:r>
          </a:p>
          <a:p>
            <a:pPr marL="0" indent="0">
              <a:buNone/>
            </a:pPr>
            <a:endParaRPr lang="en-US" sz="1600" dirty="0">
              <a:solidFill>
                <a:schemeClr val="accent3"/>
              </a:solidFill>
            </a:endParaRPr>
          </a:p>
          <a:p>
            <a:pPr marL="0" indent="0">
              <a:buNone/>
            </a:pPr>
            <a:r>
              <a:rPr lang="en-US" dirty="0">
                <a:solidFill>
                  <a:schemeClr val="accent3"/>
                </a:solidFill>
                <a:hlinkClick r:id="rId2"/>
              </a:rPr>
              <a:t>Practical Paper about Missing Data</a:t>
            </a:r>
            <a:endParaRPr lang="en-US" dirty="0">
              <a:solidFill>
                <a:schemeClr val="accent3"/>
              </a:solidFill>
            </a:endParaRPr>
          </a:p>
          <a:p>
            <a:pPr marL="0" indent="0">
              <a:buNone/>
            </a:pPr>
            <a:r>
              <a:rPr lang="en-US" dirty="0">
                <a:solidFill>
                  <a:schemeClr val="accent3"/>
                </a:solidFill>
                <a:hlinkClick r:id="rId3"/>
              </a:rPr>
              <a:t>Multiple Imputation using Mice Package in R Tutorial</a:t>
            </a:r>
            <a:endParaRPr lang="en-US" dirty="0">
              <a:solidFill>
                <a:schemeClr val="accent3"/>
              </a:solidFill>
            </a:endParaRPr>
          </a:p>
          <a:p>
            <a:pPr marL="0" indent="0">
              <a:buNone/>
            </a:pPr>
            <a:r>
              <a:rPr lang="en-US" dirty="0">
                <a:solidFill>
                  <a:schemeClr val="accent3"/>
                </a:solidFill>
                <a:hlinkClick r:id="rId4"/>
              </a:rPr>
              <a:t>FIML Using </a:t>
            </a:r>
            <a:r>
              <a:rPr lang="en-US" dirty="0" err="1">
                <a:solidFill>
                  <a:schemeClr val="accent3"/>
                </a:solidFill>
                <a:hlinkClick r:id="rId4"/>
              </a:rPr>
              <a:t>Lavaan</a:t>
            </a:r>
            <a:r>
              <a:rPr lang="en-US" dirty="0">
                <a:solidFill>
                  <a:schemeClr val="accent3"/>
                </a:solidFill>
                <a:hlinkClick r:id="rId4"/>
              </a:rPr>
              <a:t> in R Tutorial</a:t>
            </a:r>
            <a:endParaRPr lang="en-US" dirty="0">
              <a:solidFill>
                <a:schemeClr val="accent3"/>
              </a:solidFill>
            </a:endParaRPr>
          </a:p>
          <a:p>
            <a:pPr marL="0" indent="0">
              <a:buNone/>
            </a:pPr>
            <a:endParaRPr lang="en-US" dirty="0"/>
          </a:p>
        </p:txBody>
      </p:sp>
    </p:spTree>
    <p:extLst>
      <p:ext uri="{BB962C8B-B14F-4D97-AF65-F5344CB8AC3E}">
        <p14:creationId xmlns:p14="http://schemas.microsoft.com/office/powerpoint/2010/main" val="714795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E19F31-9D05-DA45-A0A5-3C01E1371AB7}"/>
              </a:ext>
            </a:extLst>
          </p:cNvPr>
          <p:cNvPicPr>
            <a:picLocks noChangeAspect="1"/>
          </p:cNvPicPr>
          <p:nvPr/>
        </p:nvPicPr>
        <p:blipFill>
          <a:blip r:embed="rId3"/>
          <a:stretch>
            <a:fillRect/>
          </a:stretch>
        </p:blipFill>
        <p:spPr>
          <a:xfrm>
            <a:off x="126292" y="0"/>
            <a:ext cx="11939415" cy="6858000"/>
          </a:xfrm>
          <a:prstGeom prst="rect">
            <a:avLst/>
          </a:prstGeom>
        </p:spPr>
      </p:pic>
    </p:spTree>
    <p:extLst>
      <p:ext uri="{BB962C8B-B14F-4D97-AF65-F5344CB8AC3E}">
        <p14:creationId xmlns:p14="http://schemas.microsoft.com/office/powerpoint/2010/main" val="4056956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199" y="365125"/>
            <a:ext cx="10181493" cy="1123706"/>
          </a:xfrm>
        </p:spPr>
        <p:txBody>
          <a:bodyPr>
            <a:noAutofit/>
          </a:bodyPr>
          <a:lstStyle/>
          <a:p>
            <a:r>
              <a:rPr lang="en-US" sz="4000" b="1" dirty="0">
                <a:solidFill>
                  <a:schemeClr val="accent1"/>
                </a:solidFill>
                <a:latin typeface="Georgia" panose="02040502050405020303" pitchFamily="18" charset="0"/>
              </a:rPr>
              <a:t>Three Levels of Missing Data</a:t>
            </a:r>
          </a:p>
        </p:txBody>
      </p:sp>
      <p:pic>
        <p:nvPicPr>
          <p:cNvPr id="20" name="Picture 19" descr="A screenshot of a cell phone&#10;&#10;Description automatically generated">
            <a:extLst>
              <a:ext uri="{FF2B5EF4-FFF2-40B4-BE49-F238E27FC236}">
                <a16:creationId xmlns:a16="http://schemas.microsoft.com/office/drawing/2014/main" id="{8D55C796-9168-0749-9A97-2E39BFB6DA19}"/>
              </a:ext>
            </a:extLst>
          </p:cNvPr>
          <p:cNvPicPr>
            <a:picLocks noChangeAspect="1"/>
          </p:cNvPicPr>
          <p:nvPr/>
        </p:nvPicPr>
        <p:blipFill>
          <a:blip r:embed="rId3"/>
          <a:stretch>
            <a:fillRect/>
          </a:stretch>
        </p:blipFill>
        <p:spPr>
          <a:xfrm>
            <a:off x="1036982" y="1488831"/>
            <a:ext cx="9584846" cy="4749248"/>
          </a:xfrm>
          <a:prstGeom prst="rect">
            <a:avLst/>
          </a:prstGeom>
        </p:spPr>
      </p:pic>
      <p:sp>
        <p:nvSpPr>
          <p:cNvPr id="21" name="Rectangle 20">
            <a:extLst>
              <a:ext uri="{FF2B5EF4-FFF2-40B4-BE49-F238E27FC236}">
                <a16:creationId xmlns:a16="http://schemas.microsoft.com/office/drawing/2014/main" id="{3C3AFE04-2938-9D48-9FC2-1B8E7171EF52}"/>
              </a:ext>
            </a:extLst>
          </p:cNvPr>
          <p:cNvSpPr/>
          <p:nvPr/>
        </p:nvSpPr>
        <p:spPr>
          <a:xfrm>
            <a:off x="0" y="6492875"/>
            <a:ext cx="11979965" cy="307777"/>
          </a:xfrm>
          <a:prstGeom prst="rect">
            <a:avLst/>
          </a:prstGeom>
        </p:spPr>
        <p:txBody>
          <a:bodyPr wrap="square">
            <a:spAutoFit/>
          </a:bodyPr>
          <a:lstStyle/>
          <a:p>
            <a:r>
              <a:rPr lang="en-US" sz="1400" dirty="0"/>
              <a:t>https://</a:t>
            </a:r>
            <a:r>
              <a:rPr lang="en-US" sz="1400" dirty="0" err="1"/>
              <a:t>www.researchgate.net</a:t>
            </a:r>
            <a:r>
              <a:rPr lang="en-US" sz="1400" dirty="0"/>
              <a:t>/profile/Daniel_Newman9/publication/268686755_Missing_Data/links/54737cf50cf2778985abb52b/Missing-</a:t>
            </a:r>
            <a:r>
              <a:rPr lang="en-US" sz="1400" dirty="0" err="1"/>
              <a:t>Data.pdf</a:t>
            </a:r>
            <a:endParaRPr lang="en-US" sz="1400" dirty="0"/>
          </a:p>
        </p:txBody>
      </p:sp>
      <p:sp>
        <p:nvSpPr>
          <p:cNvPr id="22" name="Rectangle 21">
            <a:extLst>
              <a:ext uri="{FF2B5EF4-FFF2-40B4-BE49-F238E27FC236}">
                <a16:creationId xmlns:a16="http://schemas.microsoft.com/office/drawing/2014/main" id="{0A737432-8B69-3540-AF20-2477D2AA219F}"/>
              </a:ext>
            </a:extLst>
          </p:cNvPr>
          <p:cNvSpPr/>
          <p:nvPr/>
        </p:nvSpPr>
        <p:spPr>
          <a:xfrm>
            <a:off x="8376498" y="2635981"/>
            <a:ext cx="1629508" cy="879231"/>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CD85919-FECE-FF4D-B14D-81BE59BC71C0}"/>
              </a:ext>
            </a:extLst>
          </p:cNvPr>
          <p:cNvSpPr/>
          <p:nvPr/>
        </p:nvSpPr>
        <p:spPr>
          <a:xfrm>
            <a:off x="8376498" y="3746253"/>
            <a:ext cx="1846025" cy="879231"/>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4" name="Rectangle 23">
            <a:extLst>
              <a:ext uri="{FF2B5EF4-FFF2-40B4-BE49-F238E27FC236}">
                <a16:creationId xmlns:a16="http://schemas.microsoft.com/office/drawing/2014/main" id="{71BE0DFD-132E-9C4B-B873-20B21AC08F27}"/>
              </a:ext>
            </a:extLst>
          </p:cNvPr>
          <p:cNvSpPr/>
          <p:nvPr/>
        </p:nvSpPr>
        <p:spPr>
          <a:xfrm>
            <a:off x="8376498" y="4712425"/>
            <a:ext cx="1846025" cy="879231"/>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24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6D01741-317D-9140-9AE2-9A0D4F0C119C}"/>
              </a:ext>
            </a:extLst>
          </p:cNvPr>
          <p:cNvSpPr/>
          <p:nvPr/>
        </p:nvSpPr>
        <p:spPr>
          <a:xfrm>
            <a:off x="8147535" y="1647752"/>
            <a:ext cx="3903785" cy="4413081"/>
          </a:xfrm>
          <a:prstGeom prst="rect">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A0F7F0-06B3-8D45-9217-D7AB5EAC53AD}"/>
              </a:ext>
            </a:extLst>
          </p:cNvPr>
          <p:cNvSpPr/>
          <p:nvPr/>
        </p:nvSpPr>
        <p:spPr>
          <a:xfrm>
            <a:off x="4132383" y="1647752"/>
            <a:ext cx="3903785" cy="4413081"/>
          </a:xfrm>
          <a:prstGeom prst="rect">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1EDB5B3-FEBD-8147-BF11-B744A015606C}"/>
              </a:ext>
            </a:extLst>
          </p:cNvPr>
          <p:cNvSpPr/>
          <p:nvPr/>
        </p:nvSpPr>
        <p:spPr>
          <a:xfrm>
            <a:off x="117231" y="1647753"/>
            <a:ext cx="3903785" cy="4413081"/>
          </a:xfrm>
          <a:prstGeom prst="rect">
            <a:avLst/>
          </a:pr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199" y="365125"/>
            <a:ext cx="10181493" cy="1123706"/>
          </a:xfrm>
        </p:spPr>
        <p:txBody>
          <a:bodyPr>
            <a:noAutofit/>
          </a:bodyPr>
          <a:lstStyle/>
          <a:p>
            <a:r>
              <a:rPr lang="en-US" sz="4000" b="1" dirty="0">
                <a:solidFill>
                  <a:schemeClr val="accent1"/>
                </a:solidFill>
                <a:latin typeface="Georgia" panose="02040502050405020303" pitchFamily="18" charset="0"/>
              </a:rPr>
              <a:t>Three Mechanisms of Missing Data</a:t>
            </a:r>
          </a:p>
        </p:txBody>
      </p:sp>
      <p:sp>
        <p:nvSpPr>
          <p:cNvPr id="9" name="TextBox 8">
            <a:extLst>
              <a:ext uri="{FF2B5EF4-FFF2-40B4-BE49-F238E27FC236}">
                <a16:creationId xmlns:a16="http://schemas.microsoft.com/office/drawing/2014/main" id="{3C7D8A6E-724B-224C-9B87-2008F853D469}"/>
              </a:ext>
            </a:extLst>
          </p:cNvPr>
          <p:cNvSpPr txBox="1"/>
          <p:nvPr/>
        </p:nvSpPr>
        <p:spPr>
          <a:xfrm>
            <a:off x="296006" y="1647752"/>
            <a:ext cx="354623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Missing Completely At Random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(MCAR)</a:t>
            </a:r>
          </a:p>
        </p:txBody>
      </p:sp>
      <p:sp>
        <p:nvSpPr>
          <p:cNvPr id="10" name="TextBox 9">
            <a:extLst>
              <a:ext uri="{FF2B5EF4-FFF2-40B4-BE49-F238E27FC236}">
                <a16:creationId xmlns:a16="http://schemas.microsoft.com/office/drawing/2014/main" id="{B12D1938-7920-A640-87BA-ED2688AF0C1D}"/>
              </a:ext>
            </a:extLst>
          </p:cNvPr>
          <p:cNvSpPr txBox="1"/>
          <p:nvPr/>
        </p:nvSpPr>
        <p:spPr>
          <a:xfrm>
            <a:off x="4472353" y="1647752"/>
            <a:ext cx="324729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Missing At Random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tx2">
                    <a:lumMod val="75000"/>
                  </a:schemeClr>
                </a:solidFill>
                <a:latin typeface="Calibri" panose="020F0502020204030204"/>
              </a:rPr>
              <a:t>(MAR)</a:t>
            </a:r>
            <a:endParaRPr kumimoji="0" lang="en-US" sz="32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09622DD-6F63-3244-A6F9-5A7FDDBAFC09}"/>
              </a:ext>
            </a:extLst>
          </p:cNvPr>
          <p:cNvSpPr txBox="1"/>
          <p:nvPr/>
        </p:nvSpPr>
        <p:spPr>
          <a:xfrm>
            <a:off x="8326310" y="1647753"/>
            <a:ext cx="3546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Missing Not At Random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5">
                    <a:lumMod val="75000"/>
                  </a:schemeClr>
                </a:solidFill>
                <a:latin typeface="Calibri" panose="020F0502020204030204"/>
              </a:rPr>
              <a:t>(MNAR)</a:t>
            </a:r>
            <a:endParaRPr kumimoji="0" lang="en-US" sz="3200" b="0" i="0" u="none" strike="noStrike" kern="1200" cap="none" spc="0" normalizeH="0" baseline="0" noProof="0" dirty="0">
              <a:ln>
                <a:noFill/>
              </a:ln>
              <a:solidFill>
                <a:schemeClr val="accent5">
                  <a:lumMod val="75000"/>
                </a:schemeClr>
              </a:solidFill>
              <a:effectLst/>
              <a:uLnTx/>
              <a:uFillTx/>
              <a:latin typeface="Calibri" panose="020F0502020204030204"/>
            </a:endParaRPr>
          </a:p>
        </p:txBody>
      </p:sp>
      <p:sp>
        <p:nvSpPr>
          <p:cNvPr id="14" name="TextBox 13">
            <a:extLst>
              <a:ext uri="{FF2B5EF4-FFF2-40B4-BE49-F238E27FC236}">
                <a16:creationId xmlns:a16="http://schemas.microsoft.com/office/drawing/2014/main" id="{354A432F-1D8F-1B41-88FE-2EC183336FF9}"/>
              </a:ext>
            </a:extLst>
          </p:cNvPr>
          <p:cNvSpPr txBox="1"/>
          <p:nvPr/>
        </p:nvSpPr>
        <p:spPr>
          <a:xfrm>
            <a:off x="296005" y="3217412"/>
            <a:ext cx="3546233" cy="267765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The missing values are totally random or have nothing to do with the study and are not related to the missing values themselves</a:t>
            </a:r>
          </a:p>
        </p:txBody>
      </p:sp>
      <p:sp>
        <p:nvSpPr>
          <p:cNvPr id="17" name="TextBox 16">
            <a:extLst>
              <a:ext uri="{FF2B5EF4-FFF2-40B4-BE49-F238E27FC236}">
                <a16:creationId xmlns:a16="http://schemas.microsoft.com/office/drawing/2014/main" id="{5ECF34E7-11EB-AF4E-B8FE-11A46C8207BE}"/>
              </a:ext>
            </a:extLst>
          </p:cNvPr>
          <p:cNvSpPr txBox="1"/>
          <p:nvPr/>
        </p:nvSpPr>
        <p:spPr>
          <a:xfrm>
            <a:off x="4322882" y="3217412"/>
            <a:ext cx="3546233" cy="267765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The missing values are partly related to variables measured in the study but are not related to the missing values themselves </a:t>
            </a:r>
          </a:p>
        </p:txBody>
      </p:sp>
      <p:sp>
        <p:nvSpPr>
          <p:cNvPr id="18" name="TextBox 17">
            <a:extLst>
              <a:ext uri="{FF2B5EF4-FFF2-40B4-BE49-F238E27FC236}">
                <a16:creationId xmlns:a16="http://schemas.microsoft.com/office/drawing/2014/main" id="{CD4DE127-A643-2A45-81D8-01939F9DE7D5}"/>
              </a:ext>
            </a:extLst>
          </p:cNvPr>
          <p:cNvSpPr txBox="1"/>
          <p:nvPr/>
        </p:nvSpPr>
        <p:spPr>
          <a:xfrm>
            <a:off x="8326310" y="3217412"/>
            <a:ext cx="3546233" cy="224676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The missing values are not random at all and are related to the missing values themselves </a:t>
            </a:r>
          </a:p>
        </p:txBody>
      </p:sp>
      <p:sp>
        <p:nvSpPr>
          <p:cNvPr id="3" name="Rectangle 2">
            <a:extLst>
              <a:ext uri="{FF2B5EF4-FFF2-40B4-BE49-F238E27FC236}">
                <a16:creationId xmlns:a16="http://schemas.microsoft.com/office/drawing/2014/main" id="{A092EB1D-0EB7-C446-91B2-E3D391D3634D}"/>
              </a:ext>
            </a:extLst>
          </p:cNvPr>
          <p:cNvSpPr/>
          <p:nvPr/>
        </p:nvSpPr>
        <p:spPr>
          <a:xfrm>
            <a:off x="117230" y="6211669"/>
            <a:ext cx="11934089" cy="369332"/>
          </a:xfrm>
          <a:prstGeom prst="rect">
            <a:avLst/>
          </a:prstGeom>
        </p:spPr>
        <p:txBody>
          <a:bodyPr wrap="square">
            <a:spAutoFit/>
          </a:bodyPr>
          <a:lstStyle/>
          <a:p>
            <a:pPr algn="ctr"/>
            <a:r>
              <a:rPr lang="en-US" dirty="0">
                <a:latin typeface="AdvP7B6C"/>
              </a:rPr>
              <a:t>“... missing data are almost never missing completely randomly (MCAR)” – Newman, 2014, </a:t>
            </a:r>
            <a:r>
              <a:rPr lang="en-US" dirty="0" err="1">
                <a:latin typeface="AdvP7B6C"/>
              </a:rPr>
              <a:t>pg</a:t>
            </a:r>
            <a:r>
              <a:rPr lang="en-US" dirty="0">
                <a:latin typeface="AdvP7B6C"/>
              </a:rPr>
              <a:t> 377</a:t>
            </a:r>
            <a:endParaRPr lang="en-US" dirty="0"/>
          </a:p>
        </p:txBody>
      </p:sp>
    </p:spTree>
    <p:extLst>
      <p:ext uri="{BB962C8B-B14F-4D97-AF65-F5344CB8AC3E}">
        <p14:creationId xmlns:p14="http://schemas.microsoft.com/office/powerpoint/2010/main" val="307758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996FB64-124D-564E-B165-FBE245312A5B}"/>
              </a:ext>
            </a:extLst>
          </p:cNvPr>
          <p:cNvSpPr/>
          <p:nvPr/>
        </p:nvSpPr>
        <p:spPr>
          <a:xfrm>
            <a:off x="515815" y="240980"/>
            <a:ext cx="3903785" cy="1077217"/>
          </a:xfrm>
          <a:prstGeom prst="rect">
            <a:avLst/>
          </a:pr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6" name="TextBox 15">
            <a:extLst>
              <a:ext uri="{FF2B5EF4-FFF2-40B4-BE49-F238E27FC236}">
                <a16:creationId xmlns:a16="http://schemas.microsoft.com/office/drawing/2014/main" id="{FC2ADC1A-4BBD-634A-910E-2826D850CCEA}"/>
              </a:ext>
            </a:extLst>
          </p:cNvPr>
          <p:cNvSpPr txBox="1"/>
          <p:nvPr/>
        </p:nvSpPr>
        <p:spPr>
          <a:xfrm>
            <a:off x="694590" y="240979"/>
            <a:ext cx="354623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Missing Completely At Random</a:t>
            </a:r>
          </a:p>
        </p:txBody>
      </p:sp>
      <p:sp>
        <p:nvSpPr>
          <p:cNvPr id="19" name="TextBox 18">
            <a:extLst>
              <a:ext uri="{FF2B5EF4-FFF2-40B4-BE49-F238E27FC236}">
                <a16:creationId xmlns:a16="http://schemas.microsoft.com/office/drawing/2014/main" id="{10E1DFBE-3F86-0D4D-BCFC-AF3B13460E90}"/>
              </a:ext>
            </a:extLst>
          </p:cNvPr>
          <p:cNvSpPr txBox="1"/>
          <p:nvPr/>
        </p:nvSpPr>
        <p:spPr>
          <a:xfrm>
            <a:off x="4598375" y="87090"/>
            <a:ext cx="7335717" cy="138499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The missing values are totally random or have nothing to do with the study and are not related to the missing values themselves</a:t>
            </a:r>
          </a:p>
        </p:txBody>
      </p:sp>
      <p:sp>
        <p:nvSpPr>
          <p:cNvPr id="21" name="TextBox 20">
            <a:extLst>
              <a:ext uri="{FF2B5EF4-FFF2-40B4-BE49-F238E27FC236}">
                <a16:creationId xmlns:a16="http://schemas.microsoft.com/office/drawing/2014/main" id="{C90B4505-A70F-1B43-910B-4D129F1F8781}"/>
              </a:ext>
            </a:extLst>
          </p:cNvPr>
          <p:cNvSpPr txBox="1"/>
          <p:nvPr/>
        </p:nvSpPr>
        <p:spPr>
          <a:xfrm>
            <a:off x="694590" y="1857478"/>
            <a:ext cx="2198038" cy="707886"/>
          </a:xfrm>
          <a:prstGeom prst="rect">
            <a:avLst/>
          </a:prstGeom>
          <a:noFill/>
        </p:spPr>
        <p:txBody>
          <a:bodyPr wrap="none" rtlCol="0">
            <a:spAutoFit/>
          </a:bodyPr>
          <a:lstStyle/>
          <a:p>
            <a:r>
              <a:rPr lang="en-US" sz="4000" b="1" dirty="0">
                <a:solidFill>
                  <a:schemeClr val="accent2">
                    <a:lumMod val="50000"/>
                  </a:schemeClr>
                </a:solidFill>
              </a:rPr>
              <a:t>Examples</a:t>
            </a:r>
          </a:p>
        </p:txBody>
      </p:sp>
      <p:sp>
        <p:nvSpPr>
          <p:cNvPr id="22" name="TextBox 21">
            <a:extLst>
              <a:ext uri="{FF2B5EF4-FFF2-40B4-BE49-F238E27FC236}">
                <a16:creationId xmlns:a16="http://schemas.microsoft.com/office/drawing/2014/main" id="{30ABCE77-42B4-FB42-B4BB-3803A726D1D4}"/>
              </a:ext>
            </a:extLst>
          </p:cNvPr>
          <p:cNvSpPr txBox="1"/>
          <p:nvPr/>
        </p:nvSpPr>
        <p:spPr>
          <a:xfrm>
            <a:off x="694590" y="2536486"/>
            <a:ext cx="10802820" cy="1077218"/>
          </a:xfrm>
          <a:prstGeom prst="rect">
            <a:avLst/>
          </a:prstGeom>
          <a:noFill/>
        </p:spPr>
        <p:txBody>
          <a:bodyPr wrap="square" rtlCol="0">
            <a:spAutoFit/>
          </a:bodyPr>
          <a:lstStyle/>
          <a:p>
            <a:r>
              <a:rPr lang="en-US" sz="3200" dirty="0">
                <a:solidFill>
                  <a:schemeClr val="accent2">
                    <a:lumMod val="75000"/>
                  </a:schemeClr>
                </a:solidFill>
              </a:rPr>
              <a:t>A random internet outing occurred while a participant was taking the online survey</a:t>
            </a:r>
          </a:p>
        </p:txBody>
      </p:sp>
      <p:sp>
        <p:nvSpPr>
          <p:cNvPr id="23" name="TextBox 22">
            <a:extLst>
              <a:ext uri="{FF2B5EF4-FFF2-40B4-BE49-F238E27FC236}">
                <a16:creationId xmlns:a16="http://schemas.microsoft.com/office/drawing/2014/main" id="{C8BB9F15-8146-8F4E-89F4-954CCB47CF2D}"/>
              </a:ext>
            </a:extLst>
          </p:cNvPr>
          <p:cNvSpPr txBox="1"/>
          <p:nvPr/>
        </p:nvSpPr>
        <p:spPr>
          <a:xfrm>
            <a:off x="694590" y="3754103"/>
            <a:ext cx="10802820" cy="1569660"/>
          </a:xfrm>
          <a:prstGeom prst="rect">
            <a:avLst/>
          </a:prstGeom>
          <a:noFill/>
        </p:spPr>
        <p:txBody>
          <a:bodyPr wrap="square" rtlCol="0">
            <a:spAutoFit/>
          </a:bodyPr>
          <a:lstStyle/>
          <a:p>
            <a:r>
              <a:rPr lang="en-US" sz="3200" dirty="0">
                <a:solidFill>
                  <a:schemeClr val="accent2">
                    <a:lumMod val="75000"/>
                  </a:schemeClr>
                </a:solidFill>
              </a:rPr>
              <a:t>Some participants are color blind and could not accurately see the stimulus in the experiment (the study has nothing to do with color blindness)</a:t>
            </a:r>
          </a:p>
        </p:txBody>
      </p:sp>
      <p:sp>
        <p:nvSpPr>
          <p:cNvPr id="24" name="TextBox 23">
            <a:extLst>
              <a:ext uri="{FF2B5EF4-FFF2-40B4-BE49-F238E27FC236}">
                <a16:creationId xmlns:a16="http://schemas.microsoft.com/office/drawing/2014/main" id="{B88458D6-2478-DD4E-81E9-70230F96FEB1}"/>
              </a:ext>
            </a:extLst>
          </p:cNvPr>
          <p:cNvSpPr txBox="1"/>
          <p:nvPr/>
        </p:nvSpPr>
        <p:spPr>
          <a:xfrm>
            <a:off x="694590" y="5464162"/>
            <a:ext cx="10802820" cy="1077218"/>
          </a:xfrm>
          <a:prstGeom prst="rect">
            <a:avLst/>
          </a:prstGeom>
          <a:noFill/>
        </p:spPr>
        <p:txBody>
          <a:bodyPr wrap="square" rtlCol="0">
            <a:spAutoFit/>
          </a:bodyPr>
          <a:lstStyle/>
          <a:p>
            <a:r>
              <a:rPr lang="en-US" sz="3200" dirty="0">
                <a:solidFill>
                  <a:schemeClr val="accent2">
                    <a:lumMod val="75000"/>
                  </a:schemeClr>
                </a:solidFill>
              </a:rPr>
              <a:t>You randomly assign individuals to miss different parts of the survey (given it is so long you were concerned about fatigue)</a:t>
            </a:r>
          </a:p>
        </p:txBody>
      </p:sp>
    </p:spTree>
    <p:extLst>
      <p:ext uri="{BB962C8B-B14F-4D97-AF65-F5344CB8AC3E}">
        <p14:creationId xmlns:p14="http://schemas.microsoft.com/office/powerpoint/2010/main" val="63020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7A0F7F0-06B3-8D45-9217-D7AB5EAC53AD}"/>
              </a:ext>
            </a:extLst>
          </p:cNvPr>
          <p:cNvSpPr/>
          <p:nvPr/>
        </p:nvSpPr>
        <p:spPr>
          <a:xfrm>
            <a:off x="556845" y="276149"/>
            <a:ext cx="3903785" cy="1077218"/>
          </a:xfrm>
          <a:prstGeom prst="rect">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12D1938-7920-A640-87BA-ED2688AF0C1D}"/>
              </a:ext>
            </a:extLst>
          </p:cNvPr>
          <p:cNvSpPr txBox="1"/>
          <p:nvPr/>
        </p:nvSpPr>
        <p:spPr>
          <a:xfrm>
            <a:off x="896815" y="276148"/>
            <a:ext cx="3247293" cy="107721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Missing At Random</a:t>
            </a:r>
          </a:p>
        </p:txBody>
      </p:sp>
      <p:sp>
        <p:nvSpPr>
          <p:cNvPr id="15" name="TextBox 14">
            <a:extLst>
              <a:ext uri="{FF2B5EF4-FFF2-40B4-BE49-F238E27FC236}">
                <a16:creationId xmlns:a16="http://schemas.microsoft.com/office/drawing/2014/main" id="{EDF1AB17-D8D6-F54A-8340-8D2D33AD5C08}"/>
              </a:ext>
            </a:extLst>
          </p:cNvPr>
          <p:cNvSpPr txBox="1"/>
          <p:nvPr/>
        </p:nvSpPr>
        <p:spPr>
          <a:xfrm>
            <a:off x="4604236" y="123748"/>
            <a:ext cx="7376749" cy="138499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The missing values are partly related to variables measured in the study but are not related to the missing values themselves </a:t>
            </a:r>
          </a:p>
        </p:txBody>
      </p:sp>
      <p:sp>
        <p:nvSpPr>
          <p:cNvPr id="16" name="TextBox 15">
            <a:extLst>
              <a:ext uri="{FF2B5EF4-FFF2-40B4-BE49-F238E27FC236}">
                <a16:creationId xmlns:a16="http://schemas.microsoft.com/office/drawing/2014/main" id="{61CFAD7B-17D6-0044-BC2F-20759049EF1F}"/>
              </a:ext>
            </a:extLst>
          </p:cNvPr>
          <p:cNvSpPr txBox="1"/>
          <p:nvPr/>
        </p:nvSpPr>
        <p:spPr>
          <a:xfrm>
            <a:off x="694590" y="1857478"/>
            <a:ext cx="2198038" cy="707886"/>
          </a:xfrm>
          <a:prstGeom prst="rect">
            <a:avLst/>
          </a:prstGeom>
          <a:noFill/>
        </p:spPr>
        <p:txBody>
          <a:bodyPr wrap="none" rtlCol="0">
            <a:spAutoFit/>
          </a:bodyPr>
          <a:lstStyle/>
          <a:p>
            <a:r>
              <a:rPr lang="en-US" sz="4000" b="1" dirty="0">
                <a:solidFill>
                  <a:schemeClr val="tx2">
                    <a:lumMod val="75000"/>
                  </a:schemeClr>
                </a:solidFill>
              </a:rPr>
              <a:t>Examples</a:t>
            </a:r>
          </a:p>
        </p:txBody>
      </p:sp>
      <p:sp>
        <p:nvSpPr>
          <p:cNvPr id="19" name="TextBox 18">
            <a:extLst>
              <a:ext uri="{FF2B5EF4-FFF2-40B4-BE49-F238E27FC236}">
                <a16:creationId xmlns:a16="http://schemas.microsoft.com/office/drawing/2014/main" id="{7417A8F6-A1E5-8F4B-8A9E-F92DEE485935}"/>
              </a:ext>
            </a:extLst>
          </p:cNvPr>
          <p:cNvSpPr txBox="1"/>
          <p:nvPr/>
        </p:nvSpPr>
        <p:spPr>
          <a:xfrm>
            <a:off x="694590" y="2536486"/>
            <a:ext cx="10802820" cy="1569660"/>
          </a:xfrm>
          <a:prstGeom prst="rect">
            <a:avLst/>
          </a:prstGeom>
          <a:noFill/>
        </p:spPr>
        <p:txBody>
          <a:bodyPr wrap="square" rtlCol="0">
            <a:spAutoFit/>
          </a:bodyPr>
          <a:lstStyle/>
          <a:p>
            <a:r>
              <a:rPr lang="en-US" sz="3200" dirty="0">
                <a:solidFill>
                  <a:schemeClr val="tx2">
                    <a:lumMod val="75000"/>
                  </a:schemeClr>
                </a:solidFill>
              </a:rPr>
              <a:t>Some individuals did not show up for one of the experiments because they have children home from school that day (your study includes measures about their family)</a:t>
            </a:r>
          </a:p>
        </p:txBody>
      </p:sp>
      <p:sp>
        <p:nvSpPr>
          <p:cNvPr id="21" name="TextBox 20">
            <a:extLst>
              <a:ext uri="{FF2B5EF4-FFF2-40B4-BE49-F238E27FC236}">
                <a16:creationId xmlns:a16="http://schemas.microsoft.com/office/drawing/2014/main" id="{99F64B29-72A6-7547-B0A4-188D28149662}"/>
              </a:ext>
            </a:extLst>
          </p:cNvPr>
          <p:cNvSpPr txBox="1"/>
          <p:nvPr/>
        </p:nvSpPr>
        <p:spPr>
          <a:xfrm>
            <a:off x="694590" y="4260147"/>
            <a:ext cx="10802820" cy="2062103"/>
          </a:xfrm>
          <a:prstGeom prst="rect">
            <a:avLst/>
          </a:prstGeom>
          <a:noFill/>
        </p:spPr>
        <p:txBody>
          <a:bodyPr wrap="square" rtlCol="0">
            <a:spAutoFit/>
          </a:bodyPr>
          <a:lstStyle/>
          <a:p>
            <a:r>
              <a:rPr lang="en-US" sz="3200" dirty="0">
                <a:solidFill>
                  <a:schemeClr val="tx2">
                    <a:lumMod val="75000"/>
                  </a:schemeClr>
                </a:solidFill>
              </a:rPr>
              <a:t>Individuals with disabilities do not complete the survey due to lack of accessibility for some of the items (you measure disability status and the study is not about individuals with disabilities)</a:t>
            </a:r>
          </a:p>
        </p:txBody>
      </p:sp>
    </p:spTree>
    <p:extLst>
      <p:ext uri="{BB962C8B-B14F-4D97-AF65-F5344CB8AC3E}">
        <p14:creationId xmlns:p14="http://schemas.microsoft.com/office/powerpoint/2010/main" val="298723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6D01741-317D-9140-9AE2-9A0D4F0C119C}"/>
              </a:ext>
            </a:extLst>
          </p:cNvPr>
          <p:cNvSpPr/>
          <p:nvPr/>
        </p:nvSpPr>
        <p:spPr>
          <a:xfrm>
            <a:off x="480642" y="287873"/>
            <a:ext cx="3903785" cy="1077218"/>
          </a:xfrm>
          <a:prstGeom prst="rect">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11" name="TextBox 10">
            <a:extLst>
              <a:ext uri="{FF2B5EF4-FFF2-40B4-BE49-F238E27FC236}">
                <a16:creationId xmlns:a16="http://schemas.microsoft.com/office/drawing/2014/main" id="{509622DD-6F63-3244-A6F9-5A7FDDBAFC09}"/>
              </a:ext>
            </a:extLst>
          </p:cNvPr>
          <p:cNvSpPr txBox="1"/>
          <p:nvPr/>
        </p:nvSpPr>
        <p:spPr>
          <a:xfrm>
            <a:off x="659417" y="287873"/>
            <a:ext cx="354623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Missing Not At Random</a:t>
            </a:r>
          </a:p>
        </p:txBody>
      </p:sp>
      <p:sp>
        <p:nvSpPr>
          <p:cNvPr id="15" name="TextBox 14">
            <a:extLst>
              <a:ext uri="{FF2B5EF4-FFF2-40B4-BE49-F238E27FC236}">
                <a16:creationId xmlns:a16="http://schemas.microsoft.com/office/drawing/2014/main" id="{1AEF052E-B997-1040-BF7D-FC98A2F0071B}"/>
              </a:ext>
            </a:extLst>
          </p:cNvPr>
          <p:cNvSpPr txBox="1"/>
          <p:nvPr/>
        </p:nvSpPr>
        <p:spPr>
          <a:xfrm>
            <a:off x="4563202" y="323042"/>
            <a:ext cx="7406060"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The missing values are not random at all and are related to the missing values themselves </a:t>
            </a:r>
          </a:p>
        </p:txBody>
      </p:sp>
      <p:sp>
        <p:nvSpPr>
          <p:cNvPr id="16" name="TextBox 15">
            <a:extLst>
              <a:ext uri="{FF2B5EF4-FFF2-40B4-BE49-F238E27FC236}">
                <a16:creationId xmlns:a16="http://schemas.microsoft.com/office/drawing/2014/main" id="{EDC72580-24A1-2D4E-92EA-1EAD75B49426}"/>
              </a:ext>
            </a:extLst>
          </p:cNvPr>
          <p:cNvSpPr txBox="1"/>
          <p:nvPr/>
        </p:nvSpPr>
        <p:spPr>
          <a:xfrm>
            <a:off x="694590" y="1857478"/>
            <a:ext cx="2198038" cy="707886"/>
          </a:xfrm>
          <a:prstGeom prst="rect">
            <a:avLst/>
          </a:prstGeom>
          <a:noFill/>
        </p:spPr>
        <p:txBody>
          <a:bodyPr wrap="none" rtlCol="0">
            <a:spAutoFit/>
          </a:bodyPr>
          <a:lstStyle/>
          <a:p>
            <a:r>
              <a:rPr lang="en-US" sz="4000" b="1" dirty="0">
                <a:solidFill>
                  <a:schemeClr val="accent5">
                    <a:lumMod val="75000"/>
                  </a:schemeClr>
                </a:solidFill>
              </a:rPr>
              <a:t>Examples</a:t>
            </a:r>
          </a:p>
        </p:txBody>
      </p:sp>
      <p:sp>
        <p:nvSpPr>
          <p:cNvPr id="19" name="TextBox 18">
            <a:extLst>
              <a:ext uri="{FF2B5EF4-FFF2-40B4-BE49-F238E27FC236}">
                <a16:creationId xmlns:a16="http://schemas.microsoft.com/office/drawing/2014/main" id="{ED159CEB-A24D-B944-BA90-B304DCB704F2}"/>
              </a:ext>
            </a:extLst>
          </p:cNvPr>
          <p:cNvSpPr txBox="1"/>
          <p:nvPr/>
        </p:nvSpPr>
        <p:spPr>
          <a:xfrm>
            <a:off x="694590" y="2536486"/>
            <a:ext cx="10802820" cy="1569660"/>
          </a:xfrm>
          <a:prstGeom prst="rect">
            <a:avLst/>
          </a:prstGeom>
          <a:noFill/>
        </p:spPr>
        <p:txBody>
          <a:bodyPr wrap="square" rtlCol="0">
            <a:spAutoFit/>
          </a:bodyPr>
          <a:lstStyle/>
          <a:p>
            <a:r>
              <a:rPr lang="en-US" sz="3200" dirty="0">
                <a:solidFill>
                  <a:schemeClr val="accent5">
                    <a:lumMod val="75000"/>
                  </a:schemeClr>
                </a:solidFill>
              </a:rPr>
              <a:t>Some individuals did not show up for one of the experiments about health because they had a marathon that they were participating in</a:t>
            </a:r>
          </a:p>
        </p:txBody>
      </p:sp>
      <p:sp>
        <p:nvSpPr>
          <p:cNvPr id="20" name="TextBox 19">
            <a:extLst>
              <a:ext uri="{FF2B5EF4-FFF2-40B4-BE49-F238E27FC236}">
                <a16:creationId xmlns:a16="http://schemas.microsoft.com/office/drawing/2014/main" id="{22D18479-3BB0-1445-AED8-681F75D80BE7}"/>
              </a:ext>
            </a:extLst>
          </p:cNvPr>
          <p:cNvSpPr txBox="1"/>
          <p:nvPr/>
        </p:nvSpPr>
        <p:spPr>
          <a:xfrm>
            <a:off x="694590" y="4260147"/>
            <a:ext cx="10802820" cy="584775"/>
          </a:xfrm>
          <a:prstGeom prst="rect">
            <a:avLst/>
          </a:prstGeom>
          <a:noFill/>
        </p:spPr>
        <p:txBody>
          <a:bodyPr wrap="square" rtlCol="0">
            <a:spAutoFit/>
          </a:bodyPr>
          <a:lstStyle/>
          <a:p>
            <a:r>
              <a:rPr lang="en-US" sz="3200" dirty="0">
                <a:solidFill>
                  <a:schemeClr val="accent5">
                    <a:lumMod val="75000"/>
                  </a:schemeClr>
                </a:solidFill>
              </a:rPr>
              <a:t>People in the control group stop participating</a:t>
            </a:r>
          </a:p>
        </p:txBody>
      </p:sp>
      <p:sp>
        <p:nvSpPr>
          <p:cNvPr id="21" name="TextBox 20">
            <a:extLst>
              <a:ext uri="{FF2B5EF4-FFF2-40B4-BE49-F238E27FC236}">
                <a16:creationId xmlns:a16="http://schemas.microsoft.com/office/drawing/2014/main" id="{907AD69D-9789-CC4F-A0EA-A890F9635E96}"/>
              </a:ext>
            </a:extLst>
          </p:cNvPr>
          <p:cNvSpPr txBox="1"/>
          <p:nvPr/>
        </p:nvSpPr>
        <p:spPr>
          <a:xfrm>
            <a:off x="694590" y="4998923"/>
            <a:ext cx="10802820" cy="1569660"/>
          </a:xfrm>
          <a:prstGeom prst="rect">
            <a:avLst/>
          </a:prstGeom>
          <a:noFill/>
        </p:spPr>
        <p:txBody>
          <a:bodyPr wrap="square" rtlCol="0">
            <a:spAutoFit/>
          </a:bodyPr>
          <a:lstStyle/>
          <a:p>
            <a:r>
              <a:rPr lang="en-US" sz="3200" dirty="0">
                <a:solidFill>
                  <a:schemeClr val="accent5">
                    <a:lumMod val="75000"/>
                  </a:schemeClr>
                </a:solidFill>
              </a:rPr>
              <a:t>Some claim the GRE has nothing to do with student performance in graduate school but all those that scored low on the GRE are not in graduate school (therefore they are missing)</a:t>
            </a:r>
          </a:p>
        </p:txBody>
      </p:sp>
    </p:spTree>
    <p:extLst>
      <p:ext uri="{BB962C8B-B14F-4D97-AF65-F5344CB8AC3E}">
        <p14:creationId xmlns:p14="http://schemas.microsoft.com/office/powerpoint/2010/main" val="203859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199" y="365125"/>
            <a:ext cx="10181493" cy="1123706"/>
          </a:xfrm>
        </p:spPr>
        <p:txBody>
          <a:bodyPr>
            <a:noAutofit/>
          </a:bodyPr>
          <a:lstStyle/>
          <a:p>
            <a:r>
              <a:rPr lang="en-US" sz="4000" b="1" dirty="0">
                <a:solidFill>
                  <a:schemeClr val="accent1"/>
                </a:solidFill>
                <a:latin typeface="Georgia" panose="02040502050405020303" pitchFamily="18" charset="0"/>
              </a:rPr>
              <a:t>How can we handle missing data?</a:t>
            </a:r>
          </a:p>
        </p:txBody>
      </p:sp>
      <p:sp>
        <p:nvSpPr>
          <p:cNvPr id="6" name="TextBox 5">
            <a:extLst>
              <a:ext uri="{FF2B5EF4-FFF2-40B4-BE49-F238E27FC236}">
                <a16:creationId xmlns:a16="http://schemas.microsoft.com/office/drawing/2014/main" id="{020D68DB-79E8-E24E-B9B2-BEEB008523E6}"/>
              </a:ext>
            </a:extLst>
          </p:cNvPr>
          <p:cNvSpPr txBox="1"/>
          <p:nvPr/>
        </p:nvSpPr>
        <p:spPr>
          <a:xfrm>
            <a:off x="1966966" y="2774972"/>
            <a:ext cx="8258067" cy="646331"/>
          </a:xfrm>
          <a:prstGeom prst="rect">
            <a:avLst/>
          </a:prstGeom>
          <a:noFill/>
        </p:spPr>
        <p:txBody>
          <a:bodyPr wrap="square" rtlCol="0">
            <a:spAutoFit/>
          </a:bodyPr>
          <a:lstStyle/>
          <a:p>
            <a:pPr algn="ctr"/>
            <a:r>
              <a:rPr lang="en-US" sz="3600" b="1" i="1" dirty="0">
                <a:solidFill>
                  <a:schemeClr val="accent5">
                    <a:lumMod val="75000"/>
                  </a:schemeClr>
                </a:solidFill>
              </a:rPr>
              <a:t>Easiest (default) but not the ideal</a:t>
            </a:r>
          </a:p>
        </p:txBody>
      </p:sp>
      <p:sp>
        <p:nvSpPr>
          <p:cNvPr id="15" name="TextBox 14">
            <a:extLst>
              <a:ext uri="{FF2B5EF4-FFF2-40B4-BE49-F238E27FC236}">
                <a16:creationId xmlns:a16="http://schemas.microsoft.com/office/drawing/2014/main" id="{931960F5-FC8C-9144-8514-16E75446B700}"/>
              </a:ext>
            </a:extLst>
          </p:cNvPr>
          <p:cNvSpPr txBox="1"/>
          <p:nvPr/>
        </p:nvSpPr>
        <p:spPr>
          <a:xfrm>
            <a:off x="3782146" y="1820902"/>
            <a:ext cx="4923592" cy="769441"/>
          </a:xfrm>
          <a:prstGeom prst="rect">
            <a:avLst/>
          </a:prstGeom>
          <a:solidFill>
            <a:schemeClr val="accent5">
              <a:lumMod val="20000"/>
              <a:lumOff val="80000"/>
            </a:schemeClr>
          </a:solidFill>
          <a:ln>
            <a:solidFill>
              <a:schemeClr val="accent5"/>
            </a:solidFill>
          </a:ln>
        </p:spPr>
        <p:txBody>
          <a:bodyPr wrap="square" rtlCol="0">
            <a:spAutoFit/>
          </a:bodyPr>
          <a:lstStyle/>
          <a:p>
            <a:r>
              <a:rPr lang="en-US" sz="4400" b="1" dirty="0">
                <a:solidFill>
                  <a:schemeClr val="accent5">
                    <a:lumMod val="75000"/>
                  </a:schemeClr>
                </a:solidFill>
              </a:rPr>
              <a:t>Case-wise Deletion</a:t>
            </a:r>
          </a:p>
        </p:txBody>
      </p:sp>
      <p:sp>
        <p:nvSpPr>
          <p:cNvPr id="16" name="TextBox 15">
            <a:extLst>
              <a:ext uri="{FF2B5EF4-FFF2-40B4-BE49-F238E27FC236}">
                <a16:creationId xmlns:a16="http://schemas.microsoft.com/office/drawing/2014/main" id="{944A059C-8000-974C-A0A8-56337CEBF4A2}"/>
              </a:ext>
            </a:extLst>
          </p:cNvPr>
          <p:cNvSpPr txBox="1"/>
          <p:nvPr/>
        </p:nvSpPr>
        <p:spPr>
          <a:xfrm>
            <a:off x="1839822" y="5744690"/>
            <a:ext cx="8512353" cy="646331"/>
          </a:xfrm>
          <a:prstGeom prst="rect">
            <a:avLst/>
          </a:prstGeom>
          <a:noFill/>
        </p:spPr>
        <p:txBody>
          <a:bodyPr wrap="square" rtlCol="0">
            <a:spAutoFit/>
          </a:bodyPr>
          <a:lstStyle/>
          <a:p>
            <a:pPr algn="ctr"/>
            <a:r>
              <a:rPr lang="en-US" sz="3600" b="1" i="1" dirty="0">
                <a:solidFill>
                  <a:schemeClr val="accent3">
                    <a:lumMod val="75000"/>
                  </a:schemeClr>
                </a:solidFill>
              </a:rPr>
              <a:t>Better in Most Situations but more difficult</a:t>
            </a:r>
          </a:p>
        </p:txBody>
      </p:sp>
      <p:sp>
        <p:nvSpPr>
          <p:cNvPr id="19" name="TextBox 18">
            <a:extLst>
              <a:ext uri="{FF2B5EF4-FFF2-40B4-BE49-F238E27FC236}">
                <a16:creationId xmlns:a16="http://schemas.microsoft.com/office/drawing/2014/main" id="{D8919726-D616-5842-A71C-BB2B3BC7021F}"/>
              </a:ext>
            </a:extLst>
          </p:cNvPr>
          <p:cNvSpPr txBox="1"/>
          <p:nvPr/>
        </p:nvSpPr>
        <p:spPr>
          <a:xfrm>
            <a:off x="3782146" y="3831218"/>
            <a:ext cx="4923592" cy="1877437"/>
          </a:xfrm>
          <a:prstGeom prst="rect">
            <a:avLst/>
          </a:prstGeom>
          <a:solidFill>
            <a:schemeClr val="accent3">
              <a:lumMod val="20000"/>
              <a:lumOff val="80000"/>
            </a:schemeClr>
          </a:solidFill>
          <a:ln>
            <a:solidFill>
              <a:schemeClr val="accent3"/>
            </a:solidFill>
          </a:ln>
        </p:spPr>
        <p:txBody>
          <a:bodyPr wrap="none" rtlCol="0">
            <a:spAutoFit/>
          </a:bodyPr>
          <a:lstStyle/>
          <a:p>
            <a:r>
              <a:rPr lang="en-US" sz="4400" b="1" dirty="0">
                <a:solidFill>
                  <a:schemeClr val="accent3">
                    <a:lumMod val="75000"/>
                  </a:schemeClr>
                </a:solidFill>
              </a:rPr>
              <a:t>Multiple Imputation</a:t>
            </a:r>
          </a:p>
          <a:p>
            <a:r>
              <a:rPr lang="en-US" sz="2800" b="1" dirty="0">
                <a:solidFill>
                  <a:schemeClr val="accent3">
                    <a:lumMod val="75000"/>
                  </a:schemeClr>
                </a:solidFill>
              </a:rPr>
              <a:t>or</a:t>
            </a:r>
          </a:p>
          <a:p>
            <a:r>
              <a:rPr lang="en-US" sz="4400" b="1" dirty="0">
                <a:solidFill>
                  <a:schemeClr val="accent3">
                    <a:lumMod val="75000"/>
                  </a:schemeClr>
                </a:solidFill>
              </a:rPr>
              <a:t>FIML</a:t>
            </a:r>
          </a:p>
        </p:txBody>
      </p:sp>
    </p:spTree>
    <p:extLst>
      <p:ext uri="{BB962C8B-B14F-4D97-AF65-F5344CB8AC3E}">
        <p14:creationId xmlns:p14="http://schemas.microsoft.com/office/powerpoint/2010/main" val="1355108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C5EF-04C6-9843-A223-3160AD473D72}"/>
              </a:ext>
            </a:extLst>
          </p:cNvPr>
          <p:cNvSpPr>
            <a:spLocks noGrp="1"/>
          </p:cNvSpPr>
          <p:nvPr>
            <p:ph type="title"/>
          </p:nvPr>
        </p:nvSpPr>
        <p:spPr>
          <a:xfrm>
            <a:off x="838199" y="365125"/>
            <a:ext cx="10181493" cy="1123706"/>
          </a:xfrm>
        </p:spPr>
        <p:txBody>
          <a:bodyPr>
            <a:noAutofit/>
          </a:bodyPr>
          <a:lstStyle/>
          <a:p>
            <a:r>
              <a:rPr lang="en-US" sz="4000" b="1" dirty="0">
                <a:solidFill>
                  <a:schemeClr val="accent1"/>
                </a:solidFill>
                <a:latin typeface="Georgia" panose="02040502050405020303" pitchFamily="18" charset="0"/>
              </a:rPr>
              <a:t>How can we handle missing data?</a:t>
            </a:r>
          </a:p>
        </p:txBody>
      </p:sp>
      <p:sp>
        <p:nvSpPr>
          <p:cNvPr id="6" name="TextBox 5">
            <a:extLst>
              <a:ext uri="{FF2B5EF4-FFF2-40B4-BE49-F238E27FC236}">
                <a16:creationId xmlns:a16="http://schemas.microsoft.com/office/drawing/2014/main" id="{020D68DB-79E8-E24E-B9B2-BEEB008523E6}"/>
              </a:ext>
            </a:extLst>
          </p:cNvPr>
          <p:cNvSpPr txBox="1"/>
          <p:nvPr/>
        </p:nvSpPr>
        <p:spPr>
          <a:xfrm>
            <a:off x="1966966" y="2774972"/>
            <a:ext cx="8258067" cy="646331"/>
          </a:xfrm>
          <a:prstGeom prst="rect">
            <a:avLst/>
          </a:prstGeom>
          <a:noFill/>
        </p:spPr>
        <p:txBody>
          <a:bodyPr wrap="square" rtlCol="0">
            <a:spAutoFit/>
          </a:bodyPr>
          <a:lstStyle/>
          <a:p>
            <a:pPr algn="ctr"/>
            <a:r>
              <a:rPr lang="en-US" sz="3600" b="1" i="1" dirty="0">
                <a:solidFill>
                  <a:schemeClr val="bg1">
                    <a:lumMod val="95000"/>
                  </a:schemeClr>
                </a:solidFill>
              </a:rPr>
              <a:t>Easiest (default) but not the ideal</a:t>
            </a:r>
          </a:p>
        </p:txBody>
      </p:sp>
      <p:sp>
        <p:nvSpPr>
          <p:cNvPr id="15" name="TextBox 14">
            <a:extLst>
              <a:ext uri="{FF2B5EF4-FFF2-40B4-BE49-F238E27FC236}">
                <a16:creationId xmlns:a16="http://schemas.microsoft.com/office/drawing/2014/main" id="{931960F5-FC8C-9144-8514-16E75446B700}"/>
              </a:ext>
            </a:extLst>
          </p:cNvPr>
          <p:cNvSpPr txBox="1"/>
          <p:nvPr/>
        </p:nvSpPr>
        <p:spPr>
          <a:xfrm>
            <a:off x="3782146" y="1820902"/>
            <a:ext cx="4923592" cy="769441"/>
          </a:xfrm>
          <a:prstGeom prst="rect">
            <a:avLst/>
          </a:prstGeom>
          <a:solidFill>
            <a:schemeClr val="bg1"/>
          </a:solidFill>
          <a:ln>
            <a:solidFill>
              <a:schemeClr val="bg2"/>
            </a:solidFill>
          </a:ln>
        </p:spPr>
        <p:txBody>
          <a:bodyPr wrap="square" rtlCol="0">
            <a:spAutoFit/>
          </a:bodyPr>
          <a:lstStyle/>
          <a:p>
            <a:r>
              <a:rPr lang="en-US" sz="4400" b="1" dirty="0">
                <a:solidFill>
                  <a:schemeClr val="bg1">
                    <a:lumMod val="95000"/>
                  </a:schemeClr>
                </a:solidFill>
              </a:rPr>
              <a:t>Case-wise Deletion</a:t>
            </a:r>
          </a:p>
        </p:txBody>
      </p:sp>
      <p:sp>
        <p:nvSpPr>
          <p:cNvPr id="16" name="TextBox 15">
            <a:extLst>
              <a:ext uri="{FF2B5EF4-FFF2-40B4-BE49-F238E27FC236}">
                <a16:creationId xmlns:a16="http://schemas.microsoft.com/office/drawing/2014/main" id="{944A059C-8000-974C-A0A8-56337CEBF4A2}"/>
              </a:ext>
            </a:extLst>
          </p:cNvPr>
          <p:cNvSpPr txBox="1"/>
          <p:nvPr/>
        </p:nvSpPr>
        <p:spPr>
          <a:xfrm>
            <a:off x="1839822" y="5744690"/>
            <a:ext cx="8512353" cy="646331"/>
          </a:xfrm>
          <a:prstGeom prst="rect">
            <a:avLst/>
          </a:prstGeom>
          <a:noFill/>
        </p:spPr>
        <p:txBody>
          <a:bodyPr wrap="square" rtlCol="0">
            <a:spAutoFit/>
          </a:bodyPr>
          <a:lstStyle/>
          <a:p>
            <a:pPr algn="ctr"/>
            <a:r>
              <a:rPr lang="en-US" sz="3600" b="1" i="1" dirty="0">
                <a:solidFill>
                  <a:schemeClr val="accent3">
                    <a:lumMod val="75000"/>
                  </a:schemeClr>
                </a:solidFill>
              </a:rPr>
              <a:t>Better in Most Situations but more difficult</a:t>
            </a:r>
          </a:p>
        </p:txBody>
      </p:sp>
      <p:sp>
        <p:nvSpPr>
          <p:cNvPr id="19" name="TextBox 18">
            <a:extLst>
              <a:ext uri="{FF2B5EF4-FFF2-40B4-BE49-F238E27FC236}">
                <a16:creationId xmlns:a16="http://schemas.microsoft.com/office/drawing/2014/main" id="{D8919726-D616-5842-A71C-BB2B3BC7021F}"/>
              </a:ext>
            </a:extLst>
          </p:cNvPr>
          <p:cNvSpPr txBox="1"/>
          <p:nvPr/>
        </p:nvSpPr>
        <p:spPr>
          <a:xfrm>
            <a:off x="3782146" y="3831218"/>
            <a:ext cx="4923592" cy="1877437"/>
          </a:xfrm>
          <a:prstGeom prst="rect">
            <a:avLst/>
          </a:prstGeom>
          <a:solidFill>
            <a:schemeClr val="accent3">
              <a:lumMod val="20000"/>
              <a:lumOff val="80000"/>
            </a:schemeClr>
          </a:solidFill>
          <a:ln>
            <a:solidFill>
              <a:schemeClr val="accent3"/>
            </a:solidFill>
          </a:ln>
        </p:spPr>
        <p:txBody>
          <a:bodyPr wrap="none" rtlCol="0">
            <a:spAutoFit/>
          </a:bodyPr>
          <a:lstStyle/>
          <a:p>
            <a:r>
              <a:rPr lang="en-US" sz="4400" b="1" dirty="0">
                <a:solidFill>
                  <a:schemeClr val="accent3">
                    <a:lumMod val="75000"/>
                  </a:schemeClr>
                </a:solidFill>
              </a:rPr>
              <a:t>Multiple Imputation</a:t>
            </a:r>
          </a:p>
          <a:p>
            <a:r>
              <a:rPr lang="en-US" sz="2800" b="1" dirty="0">
                <a:solidFill>
                  <a:schemeClr val="accent3">
                    <a:lumMod val="75000"/>
                  </a:schemeClr>
                </a:solidFill>
              </a:rPr>
              <a:t>or</a:t>
            </a:r>
          </a:p>
          <a:p>
            <a:r>
              <a:rPr lang="en-US" sz="4400" b="1" dirty="0">
                <a:solidFill>
                  <a:schemeClr val="accent3">
                    <a:lumMod val="75000"/>
                  </a:schemeClr>
                </a:solidFill>
              </a:rPr>
              <a:t>FIML</a:t>
            </a:r>
          </a:p>
        </p:txBody>
      </p:sp>
      <p:sp>
        <p:nvSpPr>
          <p:cNvPr id="7" name="TextBox 6">
            <a:extLst>
              <a:ext uri="{FF2B5EF4-FFF2-40B4-BE49-F238E27FC236}">
                <a16:creationId xmlns:a16="http://schemas.microsoft.com/office/drawing/2014/main" id="{2DAE45D2-866A-4947-973E-6251033E8FEC}"/>
              </a:ext>
            </a:extLst>
          </p:cNvPr>
          <p:cNvSpPr txBox="1"/>
          <p:nvPr/>
        </p:nvSpPr>
        <p:spPr>
          <a:xfrm>
            <a:off x="1966966" y="1980501"/>
            <a:ext cx="8512353" cy="1754326"/>
          </a:xfrm>
          <a:prstGeom prst="rect">
            <a:avLst/>
          </a:prstGeom>
          <a:solidFill>
            <a:schemeClr val="accent3">
              <a:lumMod val="20000"/>
              <a:lumOff val="80000"/>
            </a:schemeClr>
          </a:solidFill>
        </p:spPr>
        <p:txBody>
          <a:bodyPr wrap="square" rtlCol="0">
            <a:spAutoFit/>
          </a:bodyPr>
          <a:lstStyle/>
          <a:p>
            <a:pPr algn="ctr"/>
            <a:r>
              <a:rPr lang="en-US" sz="3600" b="1" i="1" dirty="0">
                <a:solidFill>
                  <a:schemeClr val="accent3">
                    <a:lumMod val="75000"/>
                  </a:schemeClr>
                </a:solidFill>
              </a:rPr>
              <a:t>Perform similarly when you have MAR (when you have measured variables that tell us about the missingness)</a:t>
            </a:r>
          </a:p>
        </p:txBody>
      </p:sp>
    </p:spTree>
    <p:extLst>
      <p:ext uri="{BB962C8B-B14F-4D97-AF65-F5344CB8AC3E}">
        <p14:creationId xmlns:p14="http://schemas.microsoft.com/office/powerpoint/2010/main" val="20076870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4277</TotalTime>
  <Words>2201</Words>
  <Application>Microsoft Macintosh PowerPoint</Application>
  <PresentationFormat>Widescreen</PresentationFormat>
  <Paragraphs>271</Paragraphs>
  <Slides>25</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AdvP7B6C</vt:lpstr>
      <vt:lpstr>Arial</vt:lpstr>
      <vt:lpstr>Calibri</vt:lpstr>
      <vt:lpstr>Calibri Light</vt:lpstr>
      <vt:lpstr>Courier New</vt:lpstr>
      <vt:lpstr>Georgia</vt:lpstr>
      <vt:lpstr>Menlo</vt:lpstr>
      <vt:lpstr>Tahoma</vt:lpstr>
      <vt:lpstr>Office Theme</vt:lpstr>
      <vt:lpstr>Missing Data  &amp; Other Real-World Problems</vt:lpstr>
      <vt:lpstr>PowerPoint Presentation</vt:lpstr>
      <vt:lpstr>Three Levels of Missing Data</vt:lpstr>
      <vt:lpstr>Three Mechanisms of Missing Data</vt:lpstr>
      <vt:lpstr>PowerPoint Presentation</vt:lpstr>
      <vt:lpstr>PowerPoint Presentation</vt:lpstr>
      <vt:lpstr>PowerPoint Presentation</vt:lpstr>
      <vt:lpstr>How can we handle missing data?</vt:lpstr>
      <vt:lpstr>How can we handle missing data?</vt:lpstr>
      <vt:lpstr>Examples of FIML and Multiple Imputation</vt:lpstr>
      <vt:lpstr>FIML – with the GSS Dataset</vt:lpstr>
      <vt:lpstr>FIML – with the GSS Dataset</vt:lpstr>
      <vt:lpstr>Multiple Imputation – with the GSS dataset</vt:lpstr>
      <vt:lpstr>Multiple Imputation – with the GSS dataset</vt:lpstr>
      <vt:lpstr>Multiple Imputation – with the GSS dataset</vt:lpstr>
      <vt:lpstr>Note…</vt:lpstr>
      <vt:lpstr>Other Real-World Problems</vt:lpstr>
      <vt:lpstr>Other Real-World Problems</vt:lpstr>
      <vt:lpstr>Other Real-World Problems</vt:lpstr>
      <vt:lpstr>Other Real-World Problems</vt:lpstr>
      <vt:lpstr>Other Real-World Problems</vt:lpstr>
      <vt:lpstr>Other Real-World Problems</vt:lpstr>
      <vt:lpstr>Other Real-World Problems</vt:lpstr>
      <vt:lpstr>Check Out These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Inference and Assumptions</dc:title>
  <dc:creator>Tyson Barrett</dc:creator>
  <cp:lastModifiedBy>Tyson Barrett</cp:lastModifiedBy>
  <cp:revision>63</cp:revision>
  <dcterms:created xsi:type="dcterms:W3CDTF">2020-05-20T19:58:19Z</dcterms:created>
  <dcterms:modified xsi:type="dcterms:W3CDTF">2020-06-18T00:22:19Z</dcterms:modified>
</cp:coreProperties>
</file>